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341" r:id="rId2"/>
    <p:sldId id="299" r:id="rId3"/>
    <p:sldId id="300" r:id="rId4"/>
    <p:sldId id="301" r:id="rId5"/>
    <p:sldId id="302" r:id="rId6"/>
    <p:sldId id="303" r:id="rId7"/>
    <p:sldId id="304" r:id="rId8"/>
    <p:sldId id="389" r:id="rId9"/>
    <p:sldId id="306" r:id="rId10"/>
    <p:sldId id="305" r:id="rId11"/>
    <p:sldId id="307" r:id="rId12"/>
    <p:sldId id="393" r:id="rId13"/>
    <p:sldId id="308" r:id="rId14"/>
    <p:sldId id="309" r:id="rId15"/>
    <p:sldId id="390" r:id="rId16"/>
    <p:sldId id="391" r:id="rId17"/>
    <p:sldId id="392" r:id="rId18"/>
    <p:sldId id="388" r:id="rId19"/>
    <p:sldId id="310" r:id="rId20"/>
    <p:sldId id="311" r:id="rId21"/>
    <p:sldId id="312" r:id="rId22"/>
    <p:sldId id="313" r:id="rId23"/>
    <p:sldId id="314" r:id="rId24"/>
    <p:sldId id="315" r:id="rId25"/>
    <p:sldId id="387" r:id="rId26"/>
  </p:sldIdLst>
  <p:sldSz cx="9144000" cy="6858000" type="screen4x3"/>
  <p:notesSz cx="6858000" cy="9144000"/>
  <p:defaultTextStyle>
    <a:defPPr>
      <a:defRPr lang="es-E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0000CC"/>
    <a:srgbClr val="727272"/>
    <a:srgbClr val="575756"/>
    <a:srgbClr val="5A5A5A"/>
    <a:srgbClr val="606060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92681" autoAdjust="0"/>
  </p:normalViewPr>
  <p:slideViewPr>
    <p:cSldViewPr snapToGrid="0" snapToObjects="1">
      <p:cViewPr varScale="1">
        <p:scale>
          <a:sx n="63" d="100"/>
          <a:sy n="63" d="100"/>
        </p:scale>
        <p:origin x="138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5350FCF-1E83-4D11-A537-AA341664D1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CC0020C-9F03-43DB-B7ED-F42A15291A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5619ABFA-7759-4AFD-A399-A450E4248B2A}" type="datetimeFigureOut">
              <a:rPr lang="es-PE"/>
              <a:pPr>
                <a:defRPr/>
              </a:pPr>
              <a:t>10/10/2020</a:t>
            </a:fld>
            <a:endParaRPr lang="es-PE"/>
          </a:p>
        </p:txBody>
      </p:sp>
      <p:sp>
        <p:nvSpPr>
          <p:cNvPr id="4" name="Marcador de imagen de diapositiva 3">
            <a:extLst>
              <a:ext uri="{FF2B5EF4-FFF2-40B4-BE49-F238E27FC236}">
                <a16:creationId xmlns:a16="http://schemas.microsoft.com/office/drawing/2014/main" id="{ADE93FB7-FC53-48DC-A4F8-70872F9FB8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PE" noProof="0"/>
          </a:p>
        </p:txBody>
      </p:sp>
      <p:sp>
        <p:nvSpPr>
          <p:cNvPr id="5" name="Marcador de notas 4">
            <a:extLst>
              <a:ext uri="{FF2B5EF4-FFF2-40B4-BE49-F238E27FC236}">
                <a16:creationId xmlns:a16="http://schemas.microsoft.com/office/drawing/2014/main" id="{D25DE9E5-2887-4946-8D48-490AC6A242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PE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7E7DCB-564F-4347-80C9-406275DFCB4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6C81D7-BBBF-417F-BC8C-DD4A5650E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25909A4-CB40-4B26-BCA1-90EB6748BA5E}" type="slidenum">
              <a:rPr lang="es-PE" altLang="es-PE"/>
              <a:pPr/>
              <a:t>‹Nº›</a:t>
            </a:fld>
            <a:endParaRPr lang="es-PE" altLang="es-P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s-PE" altLang="es-ES" b="1"/>
              <a:t>Paradigma</a:t>
            </a:r>
            <a:r>
              <a:rPr lang="es-PE" altLang="es-ES"/>
              <a:t>: Estilo, modelo, esquema, forma, organización</a:t>
            </a:r>
            <a:endParaRPr lang="es-ES" altLang="es-ES"/>
          </a:p>
        </p:txBody>
      </p:sp>
      <p:sp>
        <p:nvSpPr>
          <p:cNvPr id="14340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B575BB-17D4-4CEA-9BC8-B46B9C3320AB}" type="slidenum">
              <a:rPr lang="es-ES" altLang="es-E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855351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 dirty="0"/>
          </a:p>
        </p:txBody>
      </p:sp>
      <p:sp>
        <p:nvSpPr>
          <p:cNvPr id="1638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F837B00-D35B-4FF9-B15E-18BCFBF10915}" type="slidenum">
              <a:rPr lang="es-ES" altLang="es-E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998982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hape 168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endParaRPr lang="es-ES" altLang="es-ES" dirty="0"/>
          </a:p>
        </p:txBody>
      </p:sp>
      <p:sp>
        <p:nvSpPr>
          <p:cNvPr id="22531" name="Shape 169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434836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s-PE" altLang="es-ES"/>
              <a:t>Dibujar pizarra propiedades y comportamientos de cada caballo, y a la clase a la que pertenecen.</a:t>
            </a:r>
            <a:endParaRPr lang="es-ES" altLang="es-ES"/>
          </a:p>
        </p:txBody>
      </p:sp>
      <p:sp>
        <p:nvSpPr>
          <p:cNvPr id="20484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1C5875-2253-4A9E-8616-380E4ECCB190}" type="slidenum">
              <a:rPr lang="es-ES" altLang="es-E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439110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909A4-CB40-4B26-BCA1-90EB6748BA5E}" type="slidenum">
              <a:rPr lang="es-PE" altLang="es-PE" smtClean="0"/>
              <a:pPr/>
              <a:t>15</a:t>
            </a:fld>
            <a:endParaRPr lang="es-PE" altLang="es-PE"/>
          </a:p>
        </p:txBody>
      </p:sp>
    </p:spTree>
    <p:extLst>
      <p:ext uri="{BB962C8B-B14F-4D97-AF65-F5344CB8AC3E}">
        <p14:creationId xmlns:p14="http://schemas.microsoft.com/office/powerpoint/2010/main" val="390669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s-PE" altLang="es-ES"/>
              <a:t>Ejemplos del mundo real</a:t>
            </a:r>
            <a:endParaRPr lang="es-ES" altLang="es-ES"/>
          </a:p>
        </p:txBody>
      </p:sp>
      <p:sp>
        <p:nvSpPr>
          <p:cNvPr id="24580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82EB30-6DAF-4DE7-A871-5EF30DC397C9}" type="slidenum">
              <a:rPr lang="es-ES" altLang="es-E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20240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BD6CD-7B88-44B2-BA9C-18027ECB93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7" t="21265" r="10732" b="19208"/>
          <a:stretch>
            <a:fillRect/>
          </a:stretch>
        </p:blipFill>
        <p:spPr bwMode="auto">
          <a:xfrm>
            <a:off x="0" y="-58738"/>
            <a:ext cx="9251950" cy="691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ítulo 1"/>
          <p:cNvSpPr>
            <a:spLocks noGrp="1"/>
          </p:cNvSpPr>
          <p:nvPr>
            <p:ph type="ctrTitle" idx="4294967295"/>
          </p:nvPr>
        </p:nvSpPr>
        <p:spPr>
          <a:xfrm>
            <a:off x="334536" y="2582863"/>
            <a:ext cx="7772400" cy="1470025"/>
          </a:xfrm>
          <a:ln>
            <a:solidFill>
              <a:srgbClr val="4F81BD"/>
            </a:solidFill>
            <a:miter lim="800000"/>
            <a:headEnd/>
            <a:tailEnd/>
          </a:ln>
        </p:spPr>
        <p:txBody>
          <a:bodyPr/>
          <a:lstStyle>
            <a:lvl1pPr>
              <a:defRPr sz="5400" b="1"/>
            </a:lvl1pPr>
          </a:lstStyle>
          <a:p>
            <a:endParaRPr lang="es-ES" altLang="es-PE" dirty="0"/>
          </a:p>
        </p:txBody>
      </p:sp>
    </p:spTree>
    <p:extLst>
      <p:ext uri="{BB962C8B-B14F-4D97-AF65-F5344CB8AC3E}">
        <p14:creationId xmlns:p14="http://schemas.microsoft.com/office/powerpoint/2010/main" val="2015818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9A48FD1C-327A-436D-8CB1-9B7469D13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fld id="{4F659CFB-90BD-42E3-AB6F-AA6F798E08E2}" type="datetimeFigureOut">
              <a:rPr lang="es-ES" altLang="es-PE"/>
              <a:pPr>
                <a:defRPr/>
              </a:pPr>
              <a:t>10/10/2020</a:t>
            </a:fld>
            <a:endParaRPr lang="es-ES" altLang="es-PE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DF013263-DE22-4C18-AD4D-5C65D7C8C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D48B697C-30F7-474D-B679-54EF1217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9A172FF7-0853-486D-B785-B828AD3D6AD1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4158282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9D8F36-461D-4AE9-A125-E73D9F248B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fld id="{2E69D658-48D3-4B23-9BC7-F39CE87AEEA7}" type="datetimeFigureOut">
              <a:rPr lang="es-ES" altLang="es-PE"/>
              <a:pPr>
                <a:defRPr/>
              </a:pPr>
              <a:t>10/10/2020</a:t>
            </a:fld>
            <a:endParaRPr lang="es-ES" alt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1389FB-3F7C-4B09-B684-EBCB91319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1E494B-975C-4942-BE1D-043BB0874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A204D5CD-4AF7-4D4A-9310-9B58133D3687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1187135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2FD14E-7EDA-4E1E-AD33-0CB42E210C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fld id="{4FCACB90-45C5-4B43-9E6F-9AC7C4A3B661}" type="datetimeFigureOut">
              <a:rPr lang="es-ES" altLang="es-PE"/>
              <a:pPr>
                <a:defRPr/>
              </a:pPr>
              <a:t>10/10/2020</a:t>
            </a:fld>
            <a:endParaRPr lang="es-ES" alt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14C4DF-3C2C-4238-BCBC-BB9C946E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691217-B4B3-4CCC-A066-5D2EB83B5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45CC1424-D719-4D70-A080-2A3AE2BCDDC7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1571607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07379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ítulo, tex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0663" y="279400"/>
            <a:ext cx="8770937" cy="6953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152400" y="1185863"/>
            <a:ext cx="4343400" cy="54435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4648200" y="1185863"/>
            <a:ext cx="4344988" cy="264477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4648200" y="3983038"/>
            <a:ext cx="4344988" cy="264636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13283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52400" y="1185863"/>
            <a:ext cx="4343400" cy="54435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185863"/>
            <a:ext cx="4344988" cy="54435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91337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0663" y="279400"/>
            <a:ext cx="8770937" cy="6953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152400" y="1185863"/>
            <a:ext cx="4343400" cy="54435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185863"/>
            <a:ext cx="4344988" cy="54435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90337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8775" y="533400"/>
            <a:ext cx="8480425" cy="4876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defRPr sz="88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8775" y="5562600"/>
            <a:ext cx="8458200" cy="476250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US" noProof="0"/>
              <a:t>Ing. Yamil Ramos García</a:t>
            </a:r>
          </a:p>
        </p:txBody>
      </p:sp>
    </p:spTree>
    <p:extLst>
      <p:ext uri="{BB962C8B-B14F-4D97-AF65-F5344CB8AC3E}">
        <p14:creationId xmlns:p14="http://schemas.microsoft.com/office/powerpoint/2010/main" val="88320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C8527F-ADD7-4C27-AB62-9B6D4330CD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3" t="21381" r="11006" b="69244"/>
          <a:stretch>
            <a:fillRect/>
          </a:stretch>
        </p:blipFill>
        <p:spPr bwMode="auto">
          <a:xfrm>
            <a:off x="0" y="0"/>
            <a:ext cx="9142413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3 Marcador de pie de página">
            <a:extLst>
              <a:ext uri="{FF2B5EF4-FFF2-40B4-BE49-F238E27FC236}">
                <a16:creationId xmlns:a16="http://schemas.microsoft.com/office/drawing/2014/main" id="{81E5AA25-BD11-483F-B1DA-A85B94BB2F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87450" y="6508750"/>
            <a:ext cx="5761038" cy="288925"/>
          </a:xfrm>
        </p:spPr>
        <p:txBody>
          <a:bodyPr/>
          <a:lstStyle>
            <a:lvl1pPr eaLnBrk="0" hangingPunct="0">
              <a:spcBef>
                <a:spcPct val="0"/>
              </a:spcBef>
              <a:buSzTx/>
              <a:buFontTx/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Blip>
                <a:blip r:embed="rId3"/>
              </a:buBlip>
              <a:defRPr sz="2800">
                <a:solidFill>
                  <a:srgbClr val="000080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80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80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80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80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80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80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8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s-PE"/>
              <a:t>UPC - EPE - </a:t>
            </a:r>
            <a:r>
              <a:rPr lang="en-US" altLang="es-PE" err="1"/>
              <a:t>Ingeniería</a:t>
            </a:r>
            <a:r>
              <a:rPr lang="en-US" altLang="es-PE"/>
              <a:t> de </a:t>
            </a:r>
            <a:r>
              <a:rPr lang="en-US" altLang="es-PE" err="1"/>
              <a:t>Sistemas</a:t>
            </a:r>
            <a:r>
              <a:rPr lang="en-US" altLang="es-PE"/>
              <a:t> - </a:t>
            </a:r>
            <a:r>
              <a:rPr lang="en-US" altLang="es-PE" err="1"/>
              <a:t>Programa</a:t>
            </a:r>
            <a:r>
              <a:rPr lang="en-US" altLang="es-PE"/>
              <a:t> de </a:t>
            </a:r>
            <a:r>
              <a:rPr lang="en-US" altLang="es-PE" err="1"/>
              <a:t>Actualización</a:t>
            </a:r>
            <a:r>
              <a:rPr lang="en-US" altLang="es-PE"/>
              <a:t> </a:t>
            </a:r>
            <a:r>
              <a:rPr lang="en-US" altLang="es-PE" err="1"/>
              <a:t>Profesional</a:t>
            </a:r>
            <a:endParaRPr lang="en-US" altLang="es-PE"/>
          </a:p>
        </p:txBody>
      </p:sp>
    </p:spTree>
    <p:extLst>
      <p:ext uri="{BB962C8B-B14F-4D97-AF65-F5344CB8AC3E}">
        <p14:creationId xmlns:p14="http://schemas.microsoft.com/office/powerpoint/2010/main" val="248543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FAA661-0C6D-46B8-ABB3-1A0D367B9A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9" t="21129" r="10568" b="22070"/>
          <a:stretch>
            <a:fillRect/>
          </a:stretch>
        </p:blipFill>
        <p:spPr bwMode="auto">
          <a:xfrm>
            <a:off x="-22225" y="-44450"/>
            <a:ext cx="91662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3 Marcador de pie de página">
            <a:extLst>
              <a:ext uri="{FF2B5EF4-FFF2-40B4-BE49-F238E27FC236}">
                <a16:creationId xmlns:a16="http://schemas.microsoft.com/office/drawing/2014/main" id="{E32D8787-7523-4DEE-A64E-92F8F93F66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87450" y="6508750"/>
            <a:ext cx="5761038" cy="288925"/>
          </a:xfrm>
        </p:spPr>
        <p:txBody>
          <a:bodyPr/>
          <a:lstStyle>
            <a:lvl1pPr eaLnBrk="0" hangingPunct="0">
              <a:spcBef>
                <a:spcPct val="0"/>
              </a:spcBef>
              <a:buSzTx/>
              <a:buFontTx/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Blip>
                <a:blip r:embed="rId3"/>
              </a:buBlip>
              <a:defRPr sz="2800">
                <a:solidFill>
                  <a:srgbClr val="000080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80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80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80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80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80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80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8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s-PE"/>
              <a:t>UPC - EPE - </a:t>
            </a:r>
            <a:r>
              <a:rPr lang="en-US" altLang="es-PE" err="1"/>
              <a:t>Ingeniería</a:t>
            </a:r>
            <a:r>
              <a:rPr lang="en-US" altLang="es-PE"/>
              <a:t> de </a:t>
            </a:r>
            <a:r>
              <a:rPr lang="en-US" altLang="es-PE" err="1"/>
              <a:t>Sistemas</a:t>
            </a:r>
            <a:r>
              <a:rPr lang="en-US" altLang="es-PE"/>
              <a:t> - </a:t>
            </a:r>
            <a:r>
              <a:rPr lang="en-US" altLang="es-PE" err="1"/>
              <a:t>Programa</a:t>
            </a:r>
            <a:r>
              <a:rPr lang="en-US" altLang="es-PE"/>
              <a:t> de </a:t>
            </a:r>
            <a:r>
              <a:rPr lang="en-US" altLang="es-PE" err="1"/>
              <a:t>Actualización</a:t>
            </a:r>
            <a:r>
              <a:rPr lang="en-US" altLang="es-PE"/>
              <a:t> </a:t>
            </a:r>
            <a:r>
              <a:rPr lang="en-US" altLang="es-PE" err="1"/>
              <a:t>Profesional</a:t>
            </a:r>
            <a:endParaRPr lang="en-US" altLang="es-PE"/>
          </a:p>
        </p:txBody>
      </p:sp>
    </p:spTree>
    <p:extLst>
      <p:ext uri="{BB962C8B-B14F-4D97-AF65-F5344CB8AC3E}">
        <p14:creationId xmlns:p14="http://schemas.microsoft.com/office/powerpoint/2010/main" val="1731127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fecha">
            <a:extLst>
              <a:ext uri="{FF2B5EF4-FFF2-40B4-BE49-F238E27FC236}">
                <a16:creationId xmlns:a16="http://schemas.microsoft.com/office/drawing/2014/main" id="{31FD0C1A-F936-49B4-A586-FD16AAB78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fld id="{A80BB074-365B-4175-A994-3D6071500298}" type="datetimeFigureOut">
              <a:rPr lang="es-ES" altLang="es-PE"/>
              <a:pPr>
                <a:defRPr/>
              </a:pPr>
              <a:t>10/10/2020</a:t>
            </a:fld>
            <a:endParaRPr lang="es-ES" altLang="es-PE"/>
          </a:p>
        </p:txBody>
      </p:sp>
      <p:sp>
        <p:nvSpPr>
          <p:cNvPr id="4" name="3 Marcador de pie de página">
            <a:extLst>
              <a:ext uri="{FF2B5EF4-FFF2-40B4-BE49-F238E27FC236}">
                <a16:creationId xmlns:a16="http://schemas.microsoft.com/office/drawing/2014/main" id="{C92DFD46-4FEA-41B0-92DA-B4D2B6048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>
            <a:extLst>
              <a:ext uri="{FF2B5EF4-FFF2-40B4-BE49-F238E27FC236}">
                <a16:creationId xmlns:a16="http://schemas.microsoft.com/office/drawing/2014/main" id="{6193DD93-BDA3-47C9-B504-5B058A8A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98693D7-2412-4BFA-9E9A-C1FB5D1BA391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4206081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B05A3D8-89E6-4A26-A0E2-8C34547F61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2" t="21394" r="10922" b="68924"/>
          <a:stretch>
            <a:fillRect/>
          </a:stretch>
        </p:blipFill>
        <p:spPr bwMode="auto">
          <a:xfrm>
            <a:off x="0" y="-3175"/>
            <a:ext cx="9128125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3 Marcador de pie de página">
            <a:extLst>
              <a:ext uri="{FF2B5EF4-FFF2-40B4-BE49-F238E27FC236}">
                <a16:creationId xmlns:a16="http://schemas.microsoft.com/office/drawing/2014/main" id="{B508D351-650C-4DB2-A079-FAC93D121C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87450" y="6508750"/>
            <a:ext cx="5761038" cy="288925"/>
          </a:xfrm>
        </p:spPr>
        <p:txBody>
          <a:bodyPr/>
          <a:lstStyle>
            <a:lvl1pPr eaLnBrk="0" hangingPunct="0">
              <a:spcBef>
                <a:spcPct val="0"/>
              </a:spcBef>
              <a:buSzTx/>
              <a:buFontTx/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Blip>
                <a:blip r:embed="rId3"/>
              </a:buBlip>
              <a:defRPr sz="2800">
                <a:solidFill>
                  <a:srgbClr val="000080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80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80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80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80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80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80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8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s-PE"/>
              <a:t>UPC - EPE - </a:t>
            </a:r>
            <a:r>
              <a:rPr lang="en-US" altLang="es-PE" err="1"/>
              <a:t>Ingeniería</a:t>
            </a:r>
            <a:r>
              <a:rPr lang="en-US" altLang="es-PE"/>
              <a:t> de </a:t>
            </a:r>
            <a:r>
              <a:rPr lang="en-US" altLang="es-PE" err="1"/>
              <a:t>Sistemas</a:t>
            </a:r>
            <a:r>
              <a:rPr lang="en-US" altLang="es-PE"/>
              <a:t> - </a:t>
            </a:r>
            <a:r>
              <a:rPr lang="en-US" altLang="es-PE" err="1"/>
              <a:t>Programa</a:t>
            </a:r>
            <a:r>
              <a:rPr lang="en-US" altLang="es-PE"/>
              <a:t> de </a:t>
            </a:r>
            <a:r>
              <a:rPr lang="en-US" altLang="es-PE" err="1"/>
              <a:t>Actualización</a:t>
            </a:r>
            <a:r>
              <a:rPr lang="en-US" altLang="es-PE"/>
              <a:t> </a:t>
            </a:r>
            <a:r>
              <a:rPr lang="en-US" altLang="es-PE" err="1"/>
              <a:t>Profesional</a:t>
            </a:r>
            <a:endParaRPr lang="en-US" altLang="es-PE"/>
          </a:p>
        </p:txBody>
      </p:sp>
    </p:spTree>
    <p:extLst>
      <p:ext uri="{BB962C8B-B14F-4D97-AF65-F5344CB8AC3E}">
        <p14:creationId xmlns:p14="http://schemas.microsoft.com/office/powerpoint/2010/main" val="3960257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3">
            <a:extLst>
              <a:ext uri="{FF2B5EF4-FFF2-40B4-BE49-F238E27FC236}">
                <a16:creationId xmlns:a16="http://schemas.microsoft.com/office/drawing/2014/main" id="{46555E7A-4B50-49B8-8A33-422F2D336B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fld id="{DB986446-2FA2-4BC6-A744-D345B32A3275}" type="datetimeFigureOut">
              <a:rPr lang="es-ES" altLang="es-PE"/>
              <a:pPr>
                <a:defRPr/>
              </a:pPr>
              <a:t>10/10/2020</a:t>
            </a:fld>
            <a:endParaRPr lang="es-ES" altLang="es-PE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31BCB7FD-E38C-40BC-B787-397381DAA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561F5FDD-AEFD-4CEE-B35C-FA47D750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4087F2C3-1AFD-4D55-A21F-9C52607824F0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1520242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3">
            <a:extLst>
              <a:ext uri="{FF2B5EF4-FFF2-40B4-BE49-F238E27FC236}">
                <a16:creationId xmlns:a16="http://schemas.microsoft.com/office/drawing/2014/main" id="{BA3FAA09-22B7-4B4B-8C98-917E6089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fld id="{B9508FD4-4FFC-4604-B1F7-1597C6946A8C}" type="datetimeFigureOut">
              <a:rPr lang="es-ES" altLang="es-PE"/>
              <a:pPr>
                <a:defRPr/>
              </a:pPr>
              <a:t>10/10/2020</a:t>
            </a:fld>
            <a:endParaRPr lang="es-ES" altLang="es-PE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34EC3121-7B4C-4A00-A3C1-E144A97E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326A512C-CB18-4A22-9701-F4A61A2E2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89B8FFB3-A327-4503-B0C7-2D686AF91DD3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272646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>
            <a:extLst>
              <a:ext uri="{FF2B5EF4-FFF2-40B4-BE49-F238E27FC236}">
                <a16:creationId xmlns:a16="http://schemas.microsoft.com/office/drawing/2014/main" id="{2F806EE3-8268-46F6-88CD-F8D39CB0D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fld id="{73E7DF39-31B9-4E11-9335-1A5239E789FA}" type="datetimeFigureOut">
              <a:rPr lang="es-ES" altLang="es-PE"/>
              <a:pPr>
                <a:defRPr/>
              </a:pPr>
              <a:t>10/10/2020</a:t>
            </a:fld>
            <a:endParaRPr lang="es-ES" altLang="es-PE"/>
          </a:p>
        </p:txBody>
      </p:sp>
      <p:sp>
        <p:nvSpPr>
          <p:cNvPr id="3" name="Marcador de pie de página 4">
            <a:extLst>
              <a:ext uri="{FF2B5EF4-FFF2-40B4-BE49-F238E27FC236}">
                <a16:creationId xmlns:a16="http://schemas.microsoft.com/office/drawing/2014/main" id="{3B6C89FA-543B-49BB-AC5A-1313D80C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879D2FBA-0BDC-427F-A516-1F2129348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345D279A-5125-48F2-997B-35DFC0DE22ED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3866485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7B2647CF-928F-4D55-988D-C9C379DB6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fld id="{2D635163-8F41-434E-9552-4F619DD4C64A}" type="datetimeFigureOut">
              <a:rPr lang="es-ES" altLang="es-PE"/>
              <a:pPr>
                <a:defRPr/>
              </a:pPr>
              <a:t>10/10/2020</a:t>
            </a:fld>
            <a:endParaRPr lang="es-ES" altLang="es-PE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011540D6-4D3D-4523-A584-A253BC1C0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3834FAC7-F46B-47CE-9A7B-7E78F22C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394641D4-9309-419C-B7A0-C5E4344FC9AB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1456396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>
            <a:extLst>
              <a:ext uri="{FF2B5EF4-FFF2-40B4-BE49-F238E27FC236}">
                <a16:creationId xmlns:a16="http://schemas.microsoft.com/office/drawing/2014/main" id="{D16F400E-0B4B-4464-A60B-4BBDCCBFBB6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PE"/>
              <a:t>Clic para editar título</a:t>
            </a:r>
            <a:endParaRPr lang="es-ES" altLang="es-PE"/>
          </a:p>
        </p:txBody>
      </p:sp>
      <p:sp>
        <p:nvSpPr>
          <p:cNvPr id="1027" name="Marcador de texto 2">
            <a:extLst>
              <a:ext uri="{FF2B5EF4-FFF2-40B4-BE49-F238E27FC236}">
                <a16:creationId xmlns:a16="http://schemas.microsoft.com/office/drawing/2014/main" id="{87622093-7320-4DF5-95AF-408AAAC3F6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PE"/>
              <a:t>Haga clic para modificar el estilo de texto del patrón</a:t>
            </a:r>
          </a:p>
          <a:p>
            <a:pPr lvl="1"/>
            <a:r>
              <a:rPr lang="es-ES_tradnl" altLang="es-PE"/>
              <a:t>Segundo nivel</a:t>
            </a:r>
          </a:p>
          <a:p>
            <a:pPr lvl="2"/>
            <a:r>
              <a:rPr lang="es-ES_tradnl" altLang="es-PE"/>
              <a:t>Tercer nivel</a:t>
            </a:r>
          </a:p>
          <a:p>
            <a:pPr lvl="3"/>
            <a:r>
              <a:rPr lang="es-ES_tradnl" altLang="es-PE"/>
              <a:t>Cuarto nivel</a:t>
            </a:r>
          </a:p>
          <a:p>
            <a:pPr lvl="4"/>
            <a:r>
              <a:rPr lang="es-ES_tradnl" altLang="es-PE"/>
              <a:t>Quinto nivel</a:t>
            </a:r>
            <a:endParaRPr lang="es-ES" alt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0A1404-6501-4852-9CFB-C9120B1AC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60500" y="6356350"/>
            <a:ext cx="5530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es-PE"/>
              <a:t>UPC - EPE - </a:t>
            </a:r>
            <a:r>
              <a:rPr lang="en-US" altLang="es-PE" err="1"/>
              <a:t>Ingeniería</a:t>
            </a:r>
            <a:r>
              <a:rPr lang="en-US" altLang="es-PE"/>
              <a:t> de </a:t>
            </a:r>
            <a:r>
              <a:rPr lang="en-US" altLang="es-PE" err="1"/>
              <a:t>Sistemas</a:t>
            </a:r>
            <a:r>
              <a:rPr lang="en-US" altLang="es-PE"/>
              <a:t> - </a:t>
            </a:r>
            <a:r>
              <a:rPr lang="en-US" altLang="es-PE" err="1"/>
              <a:t>Programa</a:t>
            </a:r>
            <a:r>
              <a:rPr lang="en-US" altLang="es-PE"/>
              <a:t> de </a:t>
            </a:r>
            <a:r>
              <a:rPr lang="en-US" altLang="es-PE" err="1"/>
              <a:t>Actualización</a:t>
            </a:r>
            <a:r>
              <a:rPr lang="en-US" altLang="es-PE"/>
              <a:t> </a:t>
            </a:r>
            <a:r>
              <a:rPr lang="en-US" altLang="es-PE" err="1"/>
              <a:t>Profesional</a:t>
            </a:r>
            <a:endParaRPr lang="en-US" altLang="es-PE"/>
          </a:p>
          <a:p>
            <a:pPr>
              <a:defRPr/>
            </a:pPr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67" r:id="rId1"/>
    <p:sldLayoutId id="2147484868" r:id="rId2"/>
    <p:sldLayoutId id="2147484869" r:id="rId3"/>
    <p:sldLayoutId id="2147484870" r:id="rId4"/>
    <p:sldLayoutId id="2147484871" r:id="rId5"/>
    <p:sldLayoutId id="2147484872" r:id="rId6"/>
    <p:sldLayoutId id="2147484873" r:id="rId7"/>
    <p:sldLayoutId id="2147484874" r:id="rId8"/>
    <p:sldLayoutId id="2147484875" r:id="rId9"/>
    <p:sldLayoutId id="2147484876" r:id="rId10"/>
    <p:sldLayoutId id="2147484877" r:id="rId11"/>
    <p:sldLayoutId id="2147484878" r:id="rId12"/>
    <p:sldLayoutId id="2147484879" r:id="rId13"/>
    <p:sldLayoutId id="2147484880" r:id="rId14"/>
    <p:sldLayoutId id="2147484881" r:id="rId15"/>
    <p:sldLayoutId id="2147484882" r:id="rId16"/>
    <p:sldLayoutId id="2147484883" r:id="rId1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t/computador-usu%C3%A1rio-%C3%ADcone-peolpe-1331579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20.png"/><Relationship Id="rId7" Type="http://schemas.openxmlformats.org/officeDocument/2006/relationships/hyperlink" Target="http://commons.wikimedia.org/wiki/File:Crystal_Clear_kdm_user_female.sv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pixabay.com/en/head-the-dummy-avatar-man-tie-659651/" TargetMode="External"/><Relationship Id="rId4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830E2719-7E69-42A1-9CC5-76136490AE03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895350" y="1196975"/>
            <a:ext cx="7772400" cy="147002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s-ES_tradnl" altLang="es-PE" dirty="0"/>
              <a:t>Clases y Objetos</a:t>
            </a:r>
            <a:br>
              <a:rPr lang="es-ES_tradnl" altLang="es-PE" dirty="0"/>
            </a:br>
            <a:endParaRPr lang="es-ES_tradnl" altLang="es-PE" sz="32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C782CC1-616A-4367-A459-D6C3B09AB87E}"/>
              </a:ext>
            </a:extLst>
          </p:cNvPr>
          <p:cNvSpPr/>
          <p:nvPr/>
        </p:nvSpPr>
        <p:spPr>
          <a:xfrm>
            <a:off x="693388" y="5707581"/>
            <a:ext cx="54140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altLang="es-PE" sz="2000" dirty="0">
                <a:solidFill>
                  <a:schemeClr val="bg1"/>
                </a:solidFill>
              </a:rPr>
              <a:t>Curso: Programación Orientada a Objetos</a:t>
            </a:r>
          </a:p>
          <a:p>
            <a:r>
              <a:rPr lang="es-ES_tradnl" altLang="es-PE" sz="2000" dirty="0">
                <a:solidFill>
                  <a:schemeClr val="bg1"/>
                </a:solidFill>
              </a:rPr>
              <a:t>Ciclo 2020-02-A</a:t>
            </a:r>
            <a:endParaRPr lang="es-PE" sz="2000" dirty="0">
              <a:solidFill>
                <a:schemeClr val="bg1"/>
              </a:solidFill>
            </a:endParaRPr>
          </a:p>
        </p:txBody>
      </p:sp>
      <p:pic>
        <p:nvPicPr>
          <p:cNvPr id="4" name="Imagen 3" descr="Imagen que contiene lego, dibujo, tabla&#10;&#10;Descripción generada automáticamente">
            <a:extLst>
              <a:ext uri="{FF2B5EF4-FFF2-40B4-BE49-F238E27FC236}">
                <a16:creationId xmlns:a16="http://schemas.microsoft.com/office/drawing/2014/main" id="{297EA280-D87F-413E-93CF-0A7E71AB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342" y="2354398"/>
            <a:ext cx="3114584" cy="23782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5C344-2752-4874-B2BD-076F1CFAC8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s-PE" dirty="0">
                <a:solidFill>
                  <a:srgbClr val="FF0000"/>
                </a:solidFill>
              </a:rPr>
              <a:t>Clase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160C8565-F376-48AC-BD17-86B3B35A0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665395"/>
              </p:ext>
            </p:extLst>
          </p:nvPr>
        </p:nvGraphicFramePr>
        <p:xfrm>
          <a:off x="5143500" y="2220427"/>
          <a:ext cx="3139888" cy="37177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9888">
                  <a:extLst>
                    <a:ext uri="{9D8B030D-6E8A-4147-A177-3AD203B41FA5}">
                      <a16:colId xmlns:a16="http://schemas.microsoft.com/office/drawing/2014/main" val="501470631"/>
                    </a:ext>
                  </a:extLst>
                </a:gridCol>
              </a:tblGrid>
              <a:tr h="775871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/>
                        <a:t>Caballo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18582732"/>
                  </a:ext>
                </a:extLst>
              </a:tr>
              <a:tr h="1723070">
                <a:tc>
                  <a:txBody>
                    <a:bodyPr/>
                    <a:lstStyle/>
                    <a:p>
                      <a:pPr marL="384048" lvl="1" indent="-182880" eaLnBrk="1" fontAlgn="auto" hangingPunct="1">
                        <a:defRPr/>
                      </a:pPr>
                      <a:r>
                        <a:rPr lang="es-PE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color</a:t>
                      </a:r>
                    </a:p>
                    <a:p>
                      <a:pPr marL="384048" lvl="1" indent="-182880" eaLnBrk="1" fontAlgn="auto" hangingPunct="1">
                        <a:defRPr/>
                      </a:pPr>
                      <a:r>
                        <a:rPr lang="es-PE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raza</a:t>
                      </a:r>
                    </a:p>
                    <a:p>
                      <a:pPr marL="384048" lvl="1" indent="-182880" eaLnBrk="1" fontAlgn="auto" hangingPunct="1">
                        <a:defRPr/>
                      </a:pPr>
                      <a:r>
                        <a:rPr lang="es-PE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tipo:</a:t>
                      </a:r>
                    </a:p>
                    <a:p>
                      <a:pPr marL="384048" lvl="1" indent="-182880" eaLnBrk="1" fontAlgn="auto" hangingPunct="1">
                        <a:defRPr/>
                      </a:pPr>
                      <a:r>
                        <a:rPr lang="es-PE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tamaño</a:t>
                      </a:r>
                    </a:p>
                    <a:p>
                      <a:pPr marL="384048" lvl="1" indent="-182880" eaLnBrk="1" fontAlgn="auto" hangingPunct="1">
                        <a:defRPr/>
                      </a:pPr>
                      <a:r>
                        <a:rPr lang="es-PE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Sexo</a:t>
                      </a:r>
                    </a:p>
                    <a:p>
                      <a:pPr marL="384048" lvl="1" indent="-182880" eaLnBrk="1" fontAlgn="auto" hangingPunct="1">
                        <a:defRPr/>
                      </a:pPr>
                      <a:r>
                        <a:rPr lang="es-PE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velocidad Max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1582142"/>
                  </a:ext>
                </a:extLst>
              </a:tr>
              <a:tr h="1218852">
                <a:tc>
                  <a:txBody>
                    <a:bodyPr/>
                    <a:lstStyle/>
                    <a:p>
                      <a:r>
                        <a:rPr lang="es-PE" sz="1800" dirty="0"/>
                        <a:t>   correr()</a:t>
                      </a:r>
                    </a:p>
                    <a:p>
                      <a:r>
                        <a:rPr lang="es-PE" sz="1800" dirty="0"/>
                        <a:t>   saltar()</a:t>
                      </a:r>
                    </a:p>
                    <a:p>
                      <a:r>
                        <a:rPr lang="es-PE" sz="1800" dirty="0"/>
                        <a:t>   parar()</a:t>
                      </a:r>
                    </a:p>
                    <a:p>
                      <a:r>
                        <a:rPr lang="es-PE" sz="1800" dirty="0"/>
                        <a:t>   </a:t>
                      </a:r>
                      <a:r>
                        <a:rPr lang="es-PE" sz="1800" dirty="0" err="1"/>
                        <a:t>modificarColor</a:t>
                      </a:r>
                      <a:r>
                        <a:rPr lang="es-PE" sz="1800" dirty="0"/>
                        <a:t>(</a:t>
                      </a:r>
                      <a:r>
                        <a:rPr lang="es-PE" sz="1800" dirty="0" err="1"/>
                        <a:t>nuevoColor</a:t>
                      </a:r>
                      <a:r>
                        <a:rPr lang="es-PE" sz="1800" dirty="0"/>
                        <a:t>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02888339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E8238485-4800-476B-BE51-63E0CA85AD1A}"/>
              </a:ext>
            </a:extLst>
          </p:cNvPr>
          <p:cNvSpPr txBox="1"/>
          <p:nvPr/>
        </p:nvSpPr>
        <p:spPr>
          <a:xfrm rot="1681862">
            <a:off x="7116085" y="1403534"/>
            <a:ext cx="1831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dirty="0"/>
              <a:t>El nombre de la clase debe estar en Singular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F85736B-B168-49C8-8605-FEF86B5148A5}"/>
              </a:ext>
            </a:extLst>
          </p:cNvPr>
          <p:cNvSpPr txBox="1"/>
          <p:nvPr/>
        </p:nvSpPr>
        <p:spPr>
          <a:xfrm>
            <a:off x="377512" y="2684176"/>
            <a:ext cx="4194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s-PE" sz="2400" dirty="0"/>
              <a:t>Una Clase </a:t>
            </a:r>
            <a:r>
              <a:rPr lang="es-PE" sz="2400" dirty="0">
                <a:highlight>
                  <a:srgbClr val="FFFF00"/>
                </a:highlight>
              </a:rPr>
              <a:t>describe las propiedades y comportamientos de los objetos que representa.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02B1180-797E-4EA7-95BF-08FE8B37DA0B}"/>
              </a:ext>
            </a:extLst>
          </p:cNvPr>
          <p:cNvSpPr txBox="1"/>
          <p:nvPr/>
        </p:nvSpPr>
        <p:spPr>
          <a:xfrm>
            <a:off x="6120646" y="6122772"/>
            <a:ext cx="8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UML</a:t>
            </a:r>
          </a:p>
        </p:txBody>
      </p:sp>
    </p:spTree>
    <p:extLst>
      <p:ext uri="{BB962C8B-B14F-4D97-AF65-F5344CB8AC3E}">
        <p14:creationId xmlns:p14="http://schemas.microsoft.com/office/powerpoint/2010/main" val="2934084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627DE3F-7C4B-4160-9269-71B2080EA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505" y="1628062"/>
            <a:ext cx="777324" cy="8146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D474FA7-241B-4F5D-825A-9EE80EC4C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712" y="3877374"/>
            <a:ext cx="806635" cy="82795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1765C43-C741-4075-BBC0-9BD471D36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97" y="1919128"/>
            <a:ext cx="2253363" cy="3598269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9DA4D91A-9814-422D-8549-525C0BF20452}"/>
              </a:ext>
            </a:extLst>
          </p:cNvPr>
          <p:cNvSpPr/>
          <p:nvPr/>
        </p:nvSpPr>
        <p:spPr>
          <a:xfrm rot="20689667">
            <a:off x="2945639" y="2363992"/>
            <a:ext cx="1598668" cy="378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05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F695B7D4-EDF6-4D29-BD12-E7B49124F265}"/>
              </a:ext>
            </a:extLst>
          </p:cNvPr>
          <p:cNvSpPr/>
          <p:nvPr/>
        </p:nvSpPr>
        <p:spPr>
          <a:xfrm rot="1050014">
            <a:off x="2919024" y="3406487"/>
            <a:ext cx="1747002" cy="39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05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6FB31E8-5BD1-47CC-8DA3-417A39CF99DE}"/>
              </a:ext>
            </a:extLst>
          </p:cNvPr>
          <p:cNvSpPr/>
          <p:nvPr/>
        </p:nvSpPr>
        <p:spPr>
          <a:xfrm>
            <a:off x="5616347" y="1275160"/>
            <a:ext cx="251509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" indent="-68580">
              <a:defRPr/>
            </a:pPr>
            <a:r>
              <a:rPr lang="es-PE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objeto1 : instancia de la clase Caballo: </a:t>
            </a:r>
          </a:p>
          <a:p>
            <a:pPr marL="288036" lvl="1" indent="-137160">
              <a:defRPr/>
            </a:pPr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color = blanco</a:t>
            </a:r>
          </a:p>
          <a:p>
            <a:pPr marL="288036" lvl="1" indent="-137160">
              <a:defRPr/>
            </a:pPr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raza = andaluz</a:t>
            </a:r>
          </a:p>
          <a:p>
            <a:pPr marL="288036" lvl="1" indent="-137160">
              <a:defRPr/>
            </a:pPr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tipo = de guerra</a:t>
            </a:r>
          </a:p>
          <a:p>
            <a:pPr marL="288036" lvl="1" indent="-137160">
              <a:defRPr/>
            </a:pPr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tamaño =  grande</a:t>
            </a:r>
          </a:p>
          <a:p>
            <a:pPr marL="288036" lvl="1" indent="-137160">
              <a:defRPr/>
            </a:pPr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sexo = macho</a:t>
            </a:r>
          </a:p>
          <a:p>
            <a:pPr marL="288036" lvl="1" indent="-137160">
              <a:defRPr/>
            </a:pPr>
            <a:r>
              <a:rPr lang="es-P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velocidadMax</a:t>
            </a:r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65 km/hora</a:t>
            </a:r>
          </a:p>
          <a:p>
            <a:pPr marL="288036" lvl="1" indent="-137160">
              <a:defRPr/>
            </a:pPr>
            <a:r>
              <a:rPr lang="es-PE" sz="1200" dirty="0" err="1">
                <a:solidFill>
                  <a:srgbClr val="FF0000"/>
                </a:solidFill>
              </a:rPr>
              <a:t>posX</a:t>
            </a:r>
            <a:r>
              <a:rPr lang="es-PE" sz="1200" dirty="0">
                <a:solidFill>
                  <a:srgbClr val="FF0000"/>
                </a:solidFill>
              </a:rPr>
              <a:t> = 344</a:t>
            </a:r>
          </a:p>
          <a:p>
            <a:pPr marL="288036" lvl="1" indent="-137160">
              <a:defRPr/>
            </a:pPr>
            <a:r>
              <a:rPr lang="es-PE" sz="1200" dirty="0" err="1">
                <a:solidFill>
                  <a:srgbClr val="FF0000"/>
                </a:solidFill>
              </a:rPr>
              <a:t>posY</a:t>
            </a:r>
            <a:r>
              <a:rPr lang="es-PE" sz="1200" dirty="0">
                <a:solidFill>
                  <a:srgbClr val="FF0000"/>
                </a:solidFill>
              </a:rPr>
              <a:t> = 242</a:t>
            </a:r>
          </a:p>
          <a:p>
            <a:pPr marL="288036" lvl="1" indent="-137160">
              <a:defRPr/>
            </a:pPr>
            <a:r>
              <a:rPr lang="es-PE" sz="1200" dirty="0" err="1">
                <a:solidFill>
                  <a:srgbClr val="FF0000"/>
                </a:solidFill>
              </a:rPr>
              <a:t>posZ</a:t>
            </a:r>
            <a:r>
              <a:rPr lang="es-PE" sz="1200" dirty="0">
                <a:solidFill>
                  <a:srgbClr val="FF0000"/>
                </a:solidFill>
              </a:rPr>
              <a:t> = 55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8DDBBFD-2B1C-4C22-933A-842C84DADF9D}"/>
              </a:ext>
            </a:extLst>
          </p:cNvPr>
          <p:cNvSpPr/>
          <p:nvPr/>
        </p:nvSpPr>
        <p:spPr>
          <a:xfrm>
            <a:off x="5740832" y="3892650"/>
            <a:ext cx="265033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" indent="-68580" defTabSz="685800">
              <a:defRPr/>
            </a:pPr>
            <a:r>
              <a:rPr lang="es-PE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objeto2: otra instancia de la clase Caballo: </a:t>
            </a:r>
          </a:p>
          <a:p>
            <a:pPr marL="288036" lvl="1" indent="-137160" defTabSz="685800">
              <a:defRPr/>
            </a:pPr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color = negro</a:t>
            </a:r>
          </a:p>
          <a:p>
            <a:pPr marL="288036" lvl="1" indent="-137160" defTabSz="685800">
              <a:defRPr/>
            </a:pPr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raza = griega</a:t>
            </a:r>
          </a:p>
          <a:p>
            <a:pPr marL="288036" lvl="1" indent="-137160" defTabSz="685800">
              <a:defRPr/>
            </a:pPr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tipo = de carrera</a:t>
            </a:r>
          </a:p>
          <a:p>
            <a:pPr marL="288036" lvl="1" indent="-137160" defTabSz="685800">
              <a:defRPr/>
            </a:pPr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tamaño =  mediano</a:t>
            </a:r>
          </a:p>
          <a:p>
            <a:pPr marL="288036" lvl="1" indent="-137160" defTabSz="685800">
              <a:defRPr/>
            </a:pPr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sexo = hembra</a:t>
            </a:r>
          </a:p>
          <a:p>
            <a:pPr marL="288036" lvl="1" indent="-137160" defTabSz="685800">
              <a:defRPr/>
            </a:pPr>
            <a:r>
              <a:rPr lang="es-P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velocidadMax</a:t>
            </a:r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95 km/hora</a:t>
            </a:r>
          </a:p>
          <a:p>
            <a:pPr marL="288036" lvl="1" indent="-137160" defTabSz="685800">
              <a:defRPr/>
            </a:pPr>
            <a:r>
              <a:rPr lang="es-PE" sz="1200" dirty="0" err="1">
                <a:solidFill>
                  <a:srgbClr val="FF0000"/>
                </a:solidFill>
              </a:rPr>
              <a:t>posX</a:t>
            </a:r>
            <a:r>
              <a:rPr lang="es-PE" sz="1200" dirty="0">
                <a:solidFill>
                  <a:srgbClr val="FF0000"/>
                </a:solidFill>
              </a:rPr>
              <a:t> = 533</a:t>
            </a:r>
          </a:p>
          <a:p>
            <a:pPr marL="288036" lvl="1" indent="-137160" defTabSz="685800">
              <a:defRPr/>
            </a:pPr>
            <a:r>
              <a:rPr lang="es-PE" sz="1200" dirty="0" err="1">
                <a:solidFill>
                  <a:srgbClr val="FF0000"/>
                </a:solidFill>
              </a:rPr>
              <a:t>posY</a:t>
            </a:r>
            <a:r>
              <a:rPr lang="es-PE" sz="1200" dirty="0">
                <a:solidFill>
                  <a:srgbClr val="FF0000"/>
                </a:solidFill>
              </a:rPr>
              <a:t> = 222</a:t>
            </a:r>
          </a:p>
          <a:p>
            <a:pPr marL="288036" lvl="1" indent="-137160" defTabSz="685800">
              <a:defRPr/>
            </a:pPr>
            <a:r>
              <a:rPr lang="es-PE" sz="1200" dirty="0" err="1">
                <a:solidFill>
                  <a:srgbClr val="FF0000"/>
                </a:solidFill>
              </a:rPr>
              <a:t>posZ</a:t>
            </a:r>
            <a:r>
              <a:rPr lang="es-PE" sz="1200" dirty="0">
                <a:solidFill>
                  <a:srgbClr val="FF0000"/>
                </a:solidFill>
              </a:rPr>
              <a:t> = 22</a:t>
            </a:r>
          </a:p>
        </p:txBody>
      </p:sp>
      <p:sp>
        <p:nvSpPr>
          <p:cNvPr id="18" name="Bocadillo: ovalado 17">
            <a:extLst>
              <a:ext uri="{FF2B5EF4-FFF2-40B4-BE49-F238E27FC236}">
                <a16:creationId xmlns:a16="http://schemas.microsoft.com/office/drawing/2014/main" id="{E2E5523A-5D47-44F3-AD79-9D54757F8731}"/>
              </a:ext>
            </a:extLst>
          </p:cNvPr>
          <p:cNvSpPr/>
          <p:nvPr/>
        </p:nvSpPr>
        <p:spPr>
          <a:xfrm>
            <a:off x="1208869" y="1275160"/>
            <a:ext cx="1323592" cy="446484"/>
          </a:xfrm>
          <a:prstGeom prst="wedgeEllipseCallout">
            <a:avLst>
              <a:gd name="adj1" fmla="val -35363"/>
              <a:gd name="adj2" fmla="val 1049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CLASE</a:t>
            </a:r>
            <a:endParaRPr lang="es-PE" sz="1050" b="1" dirty="0"/>
          </a:p>
        </p:txBody>
      </p:sp>
      <p:sp>
        <p:nvSpPr>
          <p:cNvPr id="2" name="Cerrar llave 1">
            <a:extLst>
              <a:ext uri="{FF2B5EF4-FFF2-40B4-BE49-F238E27FC236}">
                <a16:creationId xmlns:a16="http://schemas.microsoft.com/office/drawing/2014/main" id="{05E4E636-6095-49BC-B6C3-D7FB2F224EAD}"/>
              </a:ext>
            </a:extLst>
          </p:cNvPr>
          <p:cNvSpPr/>
          <p:nvPr/>
        </p:nvSpPr>
        <p:spPr>
          <a:xfrm>
            <a:off x="8069332" y="1275160"/>
            <a:ext cx="398807" cy="4784678"/>
          </a:xfrm>
          <a:prstGeom prst="rightBrace">
            <a:avLst>
              <a:gd name="adj1" fmla="val 6014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 sz="105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C7D3AC-8D02-4859-9A9B-5F21081BB172}"/>
              </a:ext>
            </a:extLst>
          </p:cNvPr>
          <p:cNvSpPr txBox="1"/>
          <p:nvPr/>
        </p:nvSpPr>
        <p:spPr>
          <a:xfrm rot="5400000">
            <a:off x="7725041" y="3018616"/>
            <a:ext cx="21299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100" b="1" dirty="0"/>
              <a:t>OBJETOS</a:t>
            </a:r>
          </a:p>
        </p:txBody>
      </p:sp>
    </p:spTree>
    <p:extLst>
      <p:ext uri="{BB962C8B-B14F-4D97-AF65-F5344CB8AC3E}">
        <p14:creationId xmlns:p14="http://schemas.microsoft.com/office/powerpoint/2010/main" val="181954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grama de flujo: conector 1">
            <a:extLst>
              <a:ext uri="{FF2B5EF4-FFF2-40B4-BE49-F238E27FC236}">
                <a16:creationId xmlns:a16="http://schemas.microsoft.com/office/drawing/2014/main" id="{6CAA15D2-FAA4-45C5-AE22-E5EE3F91F9BE}"/>
              </a:ext>
            </a:extLst>
          </p:cNvPr>
          <p:cNvSpPr/>
          <p:nvPr/>
        </p:nvSpPr>
        <p:spPr>
          <a:xfrm>
            <a:off x="2123267" y="1405179"/>
            <a:ext cx="5331417" cy="5119607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42D89D62-A38B-4FDF-A119-3746C542670E}"/>
              </a:ext>
            </a:extLst>
          </p:cNvPr>
          <p:cNvSpPr/>
          <p:nvPr/>
        </p:nvSpPr>
        <p:spPr>
          <a:xfrm>
            <a:off x="3386379" y="2616630"/>
            <a:ext cx="2805192" cy="2696704"/>
          </a:xfrm>
          <a:prstGeom prst="flowChartConnec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color, raza, tipo</a:t>
            </a:r>
          </a:p>
          <a:p>
            <a:pPr algn="ctr"/>
            <a:r>
              <a:rPr lang="es-PE" dirty="0"/>
              <a:t>sexo, </a:t>
            </a:r>
            <a:r>
              <a:rPr lang="es-PE" b="1" dirty="0" err="1">
                <a:solidFill>
                  <a:srgbClr val="FF0000"/>
                </a:solidFill>
              </a:rPr>
              <a:t>posx</a:t>
            </a:r>
            <a:r>
              <a:rPr lang="es-PE" b="1" dirty="0">
                <a:solidFill>
                  <a:srgbClr val="FF0000"/>
                </a:solidFill>
              </a:rPr>
              <a:t>, </a:t>
            </a:r>
            <a:r>
              <a:rPr lang="es-PE" b="1" dirty="0" err="1">
                <a:solidFill>
                  <a:srgbClr val="FF0000"/>
                </a:solidFill>
              </a:rPr>
              <a:t>posy</a:t>
            </a:r>
            <a:r>
              <a:rPr lang="es-PE" b="1" dirty="0">
                <a:solidFill>
                  <a:srgbClr val="FF0000"/>
                </a:solidFill>
              </a:rPr>
              <a:t>, </a:t>
            </a:r>
            <a:r>
              <a:rPr lang="es-PE" b="1" dirty="0" err="1">
                <a:solidFill>
                  <a:srgbClr val="FF0000"/>
                </a:solidFill>
              </a:rPr>
              <a:t>posz</a:t>
            </a:r>
            <a:r>
              <a:rPr lang="es-PE" b="1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s-PE" b="1" dirty="0" err="1">
                <a:solidFill>
                  <a:srgbClr val="00B050"/>
                </a:solidFill>
              </a:rPr>
              <a:t>fecha_nac</a:t>
            </a:r>
            <a:endParaRPr lang="es-PE" b="1" dirty="0">
              <a:solidFill>
                <a:srgbClr val="00B050"/>
              </a:solidFill>
            </a:endParaRPr>
          </a:p>
          <a:p>
            <a:pPr algn="ctr"/>
            <a:endParaRPr lang="es-PE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7EC281E-8674-4D07-941C-2505F4805F34}"/>
              </a:ext>
            </a:extLst>
          </p:cNvPr>
          <p:cNvCxnSpPr>
            <a:stCxn id="2" idx="0"/>
          </p:cNvCxnSpPr>
          <p:nvPr/>
        </p:nvCxnSpPr>
        <p:spPr>
          <a:xfrm>
            <a:off x="4788976" y="1405179"/>
            <a:ext cx="0" cy="11623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65778B6-FF68-4885-815E-0F4F156AAAF8}"/>
              </a:ext>
            </a:extLst>
          </p:cNvPr>
          <p:cNvCxnSpPr>
            <a:cxnSpLocks/>
            <a:stCxn id="3" idx="6"/>
            <a:endCxn id="2" idx="6"/>
          </p:cNvCxnSpPr>
          <p:nvPr/>
        </p:nvCxnSpPr>
        <p:spPr>
          <a:xfrm>
            <a:off x="6191571" y="3964982"/>
            <a:ext cx="1263113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8C08BEBB-8739-4768-AD4D-67859AF5F990}"/>
              </a:ext>
            </a:extLst>
          </p:cNvPr>
          <p:cNvSpPr txBox="1"/>
          <p:nvPr/>
        </p:nvSpPr>
        <p:spPr>
          <a:xfrm rot="2656027">
            <a:off x="5603139" y="2331557"/>
            <a:ext cx="11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>
                <a:solidFill>
                  <a:srgbClr val="FF0000"/>
                </a:solidFill>
              </a:rPr>
              <a:t>correr()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1696A76-1441-4A3C-A339-01ED6D7B1BC2}"/>
              </a:ext>
            </a:extLst>
          </p:cNvPr>
          <p:cNvSpPr txBox="1"/>
          <p:nvPr/>
        </p:nvSpPr>
        <p:spPr>
          <a:xfrm rot="19002903">
            <a:off x="2882104" y="2331557"/>
            <a:ext cx="1148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>
                <a:solidFill>
                  <a:srgbClr val="FF0000"/>
                </a:solidFill>
              </a:rPr>
              <a:t>saltar()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D041ED1-E097-450C-BC9F-0E58EACCF427}"/>
              </a:ext>
            </a:extLst>
          </p:cNvPr>
          <p:cNvCxnSpPr>
            <a:stCxn id="3" idx="2"/>
            <a:endCxn id="2" idx="2"/>
          </p:cNvCxnSpPr>
          <p:nvPr/>
        </p:nvCxnSpPr>
        <p:spPr>
          <a:xfrm flipH="1">
            <a:off x="2123267" y="3964982"/>
            <a:ext cx="1263112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04B199A-2FA1-4217-BAEF-158AB152F86F}"/>
              </a:ext>
            </a:extLst>
          </p:cNvPr>
          <p:cNvSpPr txBox="1"/>
          <p:nvPr/>
        </p:nvSpPr>
        <p:spPr>
          <a:xfrm rot="2078742">
            <a:off x="2784974" y="4972567"/>
            <a:ext cx="114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>
                <a:solidFill>
                  <a:srgbClr val="FF0000"/>
                </a:solidFill>
              </a:rPr>
              <a:t>parar()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52D663D-0CE4-4390-BF7E-A9E4DDF5BD1D}"/>
              </a:ext>
            </a:extLst>
          </p:cNvPr>
          <p:cNvCxnSpPr>
            <a:stCxn id="3" idx="4"/>
            <a:endCxn id="2" idx="4"/>
          </p:cNvCxnSpPr>
          <p:nvPr/>
        </p:nvCxnSpPr>
        <p:spPr>
          <a:xfrm>
            <a:off x="4788975" y="5313334"/>
            <a:ext cx="1" cy="12114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A8BC748-FDBA-4DC3-AAE9-1D4269609607}"/>
              </a:ext>
            </a:extLst>
          </p:cNvPr>
          <p:cNvSpPr txBox="1"/>
          <p:nvPr/>
        </p:nvSpPr>
        <p:spPr>
          <a:xfrm rot="18943225">
            <a:off x="5231908" y="5000397"/>
            <a:ext cx="198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dirty="0" err="1">
                <a:solidFill>
                  <a:srgbClr val="00B050"/>
                </a:solidFill>
              </a:rPr>
              <a:t>calcular_edad</a:t>
            </a:r>
            <a:endParaRPr lang="es-PE" sz="2400" b="1" dirty="0">
              <a:solidFill>
                <a:srgbClr val="00B050"/>
              </a:solidFill>
            </a:endParaRP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965C9FC6-9B9E-415F-BF7C-A33AC0F21DBF}"/>
              </a:ext>
            </a:extLst>
          </p:cNvPr>
          <p:cNvCxnSpPr/>
          <p:nvPr/>
        </p:nvCxnSpPr>
        <p:spPr>
          <a:xfrm flipH="1" flipV="1">
            <a:off x="5290088" y="4262034"/>
            <a:ext cx="901483" cy="54244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EA8BCB8-D173-4C08-AE7E-3F99BB4F719D}"/>
              </a:ext>
            </a:extLst>
          </p:cNvPr>
          <p:cNvCxnSpPr/>
          <p:nvPr/>
        </p:nvCxnSpPr>
        <p:spPr>
          <a:xfrm flipH="1">
            <a:off x="5569058" y="2846522"/>
            <a:ext cx="402956" cy="506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6FCB5DD4-F3A7-4750-B685-8830F81BE804}"/>
              </a:ext>
            </a:extLst>
          </p:cNvPr>
          <p:cNvCxnSpPr>
            <a:cxnSpLocks/>
          </p:cNvCxnSpPr>
          <p:nvPr/>
        </p:nvCxnSpPr>
        <p:spPr>
          <a:xfrm>
            <a:off x="3547802" y="2768278"/>
            <a:ext cx="661330" cy="6284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9D8A481-75CC-46CE-9EB8-B81B81497B35}"/>
              </a:ext>
            </a:extLst>
          </p:cNvPr>
          <p:cNvCxnSpPr>
            <a:cxnSpLocks/>
          </p:cNvCxnSpPr>
          <p:nvPr/>
        </p:nvCxnSpPr>
        <p:spPr>
          <a:xfrm flipV="1">
            <a:off x="3547802" y="4489342"/>
            <a:ext cx="621242" cy="5501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BAF63C8-BD47-4E94-83C5-003CF96E924A}"/>
              </a:ext>
            </a:extLst>
          </p:cNvPr>
          <p:cNvSpPr txBox="1"/>
          <p:nvPr/>
        </p:nvSpPr>
        <p:spPr>
          <a:xfrm>
            <a:off x="356461" y="1606658"/>
            <a:ext cx="1627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highlight>
                  <a:srgbClr val="FFFF00"/>
                </a:highlight>
              </a:rPr>
              <a:t>Propiedades</a:t>
            </a:r>
          </a:p>
          <a:p>
            <a:r>
              <a:rPr lang="es-PE" dirty="0"/>
              <a:t>Características</a:t>
            </a:r>
          </a:p>
          <a:p>
            <a:r>
              <a:rPr lang="es-PE" dirty="0"/>
              <a:t>Atributos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3FB73D6-90A0-481F-BBFC-B7092022F4D8}"/>
              </a:ext>
            </a:extLst>
          </p:cNvPr>
          <p:cNvSpPr txBox="1"/>
          <p:nvPr/>
        </p:nvSpPr>
        <p:spPr>
          <a:xfrm>
            <a:off x="229810" y="4913006"/>
            <a:ext cx="19088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Comportamientos</a:t>
            </a:r>
          </a:p>
          <a:p>
            <a:r>
              <a:rPr lang="es-PE" dirty="0"/>
              <a:t>Operaciones</a:t>
            </a:r>
          </a:p>
          <a:p>
            <a:r>
              <a:rPr lang="es-PE" dirty="0">
                <a:highlight>
                  <a:srgbClr val="FFFF00"/>
                </a:highlight>
              </a:rPr>
              <a:t>Métodos</a:t>
            </a:r>
          </a:p>
          <a:p>
            <a:r>
              <a:rPr lang="es-PE" dirty="0"/>
              <a:t>Funciones</a:t>
            </a:r>
          </a:p>
          <a:p>
            <a:r>
              <a:rPr lang="es-PE" dirty="0"/>
              <a:t>Procedimientos</a:t>
            </a:r>
          </a:p>
        </p:txBody>
      </p:sp>
    </p:spTree>
    <p:extLst>
      <p:ext uri="{BB962C8B-B14F-4D97-AF65-F5344CB8AC3E}">
        <p14:creationId xmlns:p14="http://schemas.microsoft.com/office/powerpoint/2010/main" val="394409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BA42475-35D8-4312-8ECE-E20C88E30D96}"/>
              </a:ext>
            </a:extLst>
          </p:cNvPr>
          <p:cNvSpPr txBox="1">
            <a:spLocks/>
          </p:cNvSpPr>
          <p:nvPr/>
        </p:nvSpPr>
        <p:spPr>
          <a:xfrm>
            <a:off x="563105" y="1627322"/>
            <a:ext cx="7811086" cy="1379349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-68580" defTabSz="685800" eaLnBrk="1" fontAlgn="auto" hangingPunct="1">
              <a:buFont typeface="Wingdings" panose="05000000000000000000" pitchFamily="2" charset="2"/>
              <a:buChar char="q"/>
              <a:defRPr/>
            </a:pPr>
            <a:r>
              <a:rPr lang="es-ES" sz="3075" dirty="0">
                <a:solidFill>
                  <a:srgbClr val="FF0000"/>
                </a:solidFill>
              </a:rPr>
              <a:t>Objeto</a:t>
            </a:r>
            <a:r>
              <a:rPr lang="es-ES" sz="30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Unidad atómica que </a:t>
            </a:r>
            <a:r>
              <a:rPr lang="es-ES_tradnl" sz="3075" dirty="0">
                <a:solidFill>
                  <a:srgbClr val="00B050"/>
                </a:solidFill>
              </a:rPr>
              <a:t>encapsula</a:t>
            </a:r>
            <a:r>
              <a:rPr lang="es-ES" sz="30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atributos y comportamiento </a:t>
            </a:r>
            <a:r>
              <a:rPr lang="es-ES" sz="3075" dirty="0">
                <a:solidFill>
                  <a:srgbClr val="FF0000"/>
                </a:solidFill>
                <a:highlight>
                  <a:srgbClr val="FFFF00"/>
                </a:highlight>
              </a:rPr>
              <a:t>y posee un estado específico.</a:t>
            </a:r>
          </a:p>
          <a:p>
            <a:pPr marL="68580" indent="-68580" defTabSz="685800" eaLnBrk="1" fontAlgn="auto" hangingPunct="1">
              <a:defRPr/>
            </a:pPr>
            <a:endParaRPr lang="es-ES" sz="1500" dirty="0">
              <a:solidFill>
                <a:srgbClr val="FF0000"/>
              </a:solidFill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B580DD0C-09E7-43BF-92B3-DE55A2A4BF2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35"/>
            <a:ext cx="8229600" cy="1143000"/>
          </a:xfrm>
        </p:spPr>
        <p:txBody>
          <a:bodyPr/>
          <a:lstStyle/>
          <a:p>
            <a:r>
              <a:rPr lang="es-PE" dirty="0"/>
              <a:t>2.1 Objeto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E1B7179-2928-41D3-A582-56C7ECF863EF}"/>
              </a:ext>
            </a:extLst>
          </p:cNvPr>
          <p:cNvSpPr/>
          <p:nvPr/>
        </p:nvSpPr>
        <p:spPr>
          <a:xfrm>
            <a:off x="754252" y="3775240"/>
            <a:ext cx="72842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1" fontAlgn="auto" hangingPunct="1">
              <a:defRPr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 </a:t>
            </a:r>
            <a:r>
              <a:rPr lang="es-ES" sz="2400" dirty="0">
                <a:solidFill>
                  <a:srgbClr val="FF0000"/>
                </a:solidFill>
              </a:rPr>
              <a:t>objeto</a:t>
            </a: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puede caracterizar una entidad física (caballo, coche, tarjeta) o 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física</a:t>
            </a: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 ecuación matemática, punto)</a:t>
            </a:r>
          </a:p>
        </p:txBody>
      </p:sp>
    </p:spTree>
    <p:extLst>
      <p:ext uri="{BB962C8B-B14F-4D97-AF65-F5344CB8AC3E}">
        <p14:creationId xmlns:p14="http://schemas.microsoft.com/office/powerpoint/2010/main" val="158622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36163" y="111159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s-PE" dirty="0"/>
              <a:t>2.2 Clase y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4294967295"/>
          </p:nvPr>
        </p:nvSpPr>
        <p:spPr>
          <a:xfrm>
            <a:off x="3910739" y="2174929"/>
            <a:ext cx="5233261" cy="2717746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buFont typeface="Wingdings" panose="05000000000000000000" pitchFamily="2" charset="2"/>
              <a:buChar char="ü"/>
              <a:defRPr/>
            </a:pPr>
            <a:r>
              <a:rPr lang="es-ES_tradnl" sz="2400" dirty="0">
                <a:solidFill>
                  <a:srgbClr val="FF0000"/>
                </a:solidFill>
              </a:rPr>
              <a:t>Clase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 la representación </a:t>
            </a:r>
            <a:r>
              <a:rPr lang="es-ES_tradnl" sz="2400" dirty="0">
                <a:solidFill>
                  <a:srgbClr val="FF0000"/>
                </a:solidFill>
              </a:rPr>
              <a:t>abstracta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400" dirty="0">
                <a:solidFill>
                  <a:schemeClr val="tx1"/>
                </a:solidFill>
              </a:rPr>
              <a:t>general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uno o más objetos que se construirán a partir de ella.</a:t>
            </a:r>
          </a:p>
          <a:p>
            <a:pPr eaLnBrk="1" fontAlgn="auto" hangingPunct="1">
              <a:buFont typeface="Wingdings" panose="05000000000000000000" pitchFamily="2" charset="2"/>
              <a:buChar char="ü"/>
              <a:defRPr/>
            </a:pPr>
            <a:r>
              <a:rPr lang="es-ES" sz="2400" dirty="0">
                <a:solidFill>
                  <a:srgbClr val="FF0000"/>
                </a:solidFill>
              </a:rPr>
              <a:t>Objeto</a:t>
            </a: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Unidad atómica que 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encapsula</a:t>
            </a: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propiedades y comportamientos y posee un </a:t>
            </a:r>
            <a:r>
              <a:rPr lang="es-ES" sz="2400" dirty="0">
                <a:solidFill>
                  <a:srgbClr val="FF0000"/>
                </a:solidFill>
              </a:rPr>
              <a:t>estado específico</a:t>
            </a:r>
            <a:r>
              <a:rPr lang="es-ES" sz="2400" dirty="0">
                <a:solidFill>
                  <a:schemeClr val="tx1"/>
                </a:solidFill>
              </a:rPr>
              <a:t> con valores</a:t>
            </a:r>
            <a:r>
              <a:rPr lang="es-ES" sz="2400" dirty="0">
                <a:solidFill>
                  <a:srgbClr val="FF0000"/>
                </a:solidFill>
              </a:rPr>
              <a:t>.</a:t>
            </a:r>
          </a:p>
          <a:p>
            <a:pPr eaLnBrk="1" fontAlgn="auto" hangingPunct="1">
              <a:buFont typeface="Wingdings" panose="05000000000000000000" pitchFamily="2" charset="2"/>
              <a:buChar char="ü"/>
              <a:defRPr/>
            </a:pPr>
            <a:endParaRPr lang="es-ES_tradnl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8580" indent="-68580"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2" y="2162175"/>
            <a:ext cx="3702050" cy="253365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3AA32DC-C70F-46F3-86D0-820D59CC2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58"/>
          <a:stretch/>
        </p:blipFill>
        <p:spPr>
          <a:xfrm>
            <a:off x="604433" y="2045776"/>
            <a:ext cx="4718685" cy="364210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B445FE7-0625-45A4-BD6D-0CF284ADAB6D}"/>
              </a:ext>
            </a:extLst>
          </p:cNvPr>
          <p:cNvSpPr/>
          <p:nvPr/>
        </p:nvSpPr>
        <p:spPr>
          <a:xfrm>
            <a:off x="5589722" y="1699647"/>
            <a:ext cx="2882685" cy="52694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>
                <a:solidFill>
                  <a:srgbClr val="FF0000"/>
                </a:solidFill>
              </a:rPr>
              <a:t>P</a:t>
            </a:r>
            <a:r>
              <a:rPr lang="es-PE" dirty="0" err="1">
                <a:solidFill>
                  <a:schemeClr val="tx1"/>
                </a:solidFill>
              </a:rPr>
              <a:t>lumon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80BB7B3-3614-4EEB-8DCA-F3838BC5F43D}"/>
              </a:ext>
            </a:extLst>
          </p:cNvPr>
          <p:cNvSpPr/>
          <p:nvPr/>
        </p:nvSpPr>
        <p:spPr>
          <a:xfrm>
            <a:off x="5589722" y="2226589"/>
            <a:ext cx="2882685" cy="271220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dirty="0">
                <a:solidFill>
                  <a:schemeClr val="tx1"/>
                </a:solidFill>
              </a:rPr>
              <a:t>color</a:t>
            </a:r>
          </a:p>
          <a:p>
            <a:r>
              <a:rPr lang="es-PE" dirty="0">
                <a:solidFill>
                  <a:schemeClr val="tx1"/>
                </a:solidFill>
              </a:rPr>
              <a:t>marca</a:t>
            </a:r>
          </a:p>
          <a:p>
            <a:r>
              <a:rPr lang="es-PE" dirty="0">
                <a:solidFill>
                  <a:schemeClr val="tx1"/>
                </a:solidFill>
              </a:rPr>
              <a:t>longitud</a:t>
            </a:r>
          </a:p>
          <a:p>
            <a:r>
              <a:rPr lang="es-PE" dirty="0">
                <a:solidFill>
                  <a:schemeClr val="tx1"/>
                </a:solidFill>
              </a:rPr>
              <a:t>tapa</a:t>
            </a:r>
          </a:p>
          <a:p>
            <a:r>
              <a:rPr lang="es-PE" dirty="0">
                <a:solidFill>
                  <a:schemeClr val="tx1"/>
                </a:solidFill>
              </a:rPr>
              <a:t>duración</a:t>
            </a:r>
          </a:p>
          <a:p>
            <a:r>
              <a:rPr lang="es-PE" dirty="0" err="1">
                <a:solidFill>
                  <a:schemeClr val="tx1"/>
                </a:solidFill>
              </a:rPr>
              <a:t>tipoTinta</a:t>
            </a:r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x</a:t>
            </a:r>
          </a:p>
          <a:p>
            <a:r>
              <a:rPr lang="es-PE" dirty="0">
                <a:solidFill>
                  <a:schemeClr val="tx1"/>
                </a:solidFill>
              </a:rPr>
              <a:t>precio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B421CE7-388D-4C38-89B9-FB87C4D03592}"/>
              </a:ext>
            </a:extLst>
          </p:cNvPr>
          <p:cNvSpPr/>
          <p:nvPr/>
        </p:nvSpPr>
        <p:spPr>
          <a:xfrm>
            <a:off x="5589721" y="4938792"/>
            <a:ext cx="2882685" cy="176164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dirty="0">
                <a:solidFill>
                  <a:schemeClr val="tx1"/>
                </a:solidFill>
              </a:rPr>
              <a:t>    pintar()</a:t>
            </a:r>
          </a:p>
          <a:p>
            <a:r>
              <a:rPr lang="es-PE" dirty="0">
                <a:solidFill>
                  <a:schemeClr val="tx1"/>
                </a:solidFill>
              </a:rPr>
              <a:t>    </a:t>
            </a:r>
            <a:r>
              <a:rPr lang="es-PE" dirty="0" err="1">
                <a:solidFill>
                  <a:schemeClr val="tx1"/>
                </a:solidFill>
              </a:rPr>
              <a:t>calcularIGV</a:t>
            </a:r>
            <a:r>
              <a:rPr lang="es-PE" dirty="0">
                <a:solidFill>
                  <a:schemeClr val="tx1"/>
                </a:solidFill>
              </a:rPr>
              <a:t>()</a:t>
            </a:r>
          </a:p>
          <a:p>
            <a:r>
              <a:rPr lang="es-PE" dirty="0">
                <a:solidFill>
                  <a:schemeClr val="tx1"/>
                </a:solidFill>
              </a:rPr>
              <a:t>    </a:t>
            </a:r>
            <a:r>
              <a:rPr lang="es-PE" dirty="0" err="1">
                <a:solidFill>
                  <a:schemeClr val="tx1"/>
                </a:solidFill>
              </a:rPr>
              <a:t>calcularDescuento</a:t>
            </a:r>
            <a:r>
              <a:rPr lang="es-PE" dirty="0">
                <a:solidFill>
                  <a:schemeClr val="tx1"/>
                </a:solidFill>
              </a:rPr>
              <a:t>()</a:t>
            </a:r>
          </a:p>
          <a:p>
            <a:r>
              <a:rPr lang="es-PE" dirty="0">
                <a:solidFill>
                  <a:schemeClr val="tx1"/>
                </a:solidFill>
              </a:rPr>
              <a:t>    </a:t>
            </a:r>
            <a:r>
              <a:rPr lang="es-PE" dirty="0" err="1">
                <a:solidFill>
                  <a:schemeClr val="tx1"/>
                </a:solidFill>
              </a:rPr>
              <a:t>visualizarDatos</a:t>
            </a:r>
            <a:r>
              <a:rPr lang="es-PE" dirty="0">
                <a:solidFill>
                  <a:schemeClr val="tx1"/>
                </a:solidFill>
              </a:rPr>
              <a:t>(tipo)</a:t>
            </a:r>
          </a:p>
          <a:p>
            <a:r>
              <a:rPr lang="es-PE" dirty="0">
                <a:solidFill>
                  <a:schemeClr val="tx1"/>
                </a:solidFill>
              </a:rPr>
              <a:t>    </a:t>
            </a:r>
            <a:r>
              <a:rPr lang="es-PE" dirty="0" err="1">
                <a:solidFill>
                  <a:schemeClr val="tx1"/>
                </a:solidFill>
              </a:rPr>
              <a:t>calcularPrecioVenta</a:t>
            </a:r>
            <a:r>
              <a:rPr lang="es-PE" dirty="0">
                <a:solidFill>
                  <a:schemeClr val="tx1"/>
                </a:solidFill>
              </a:rPr>
              <a:t>()</a:t>
            </a:r>
          </a:p>
          <a:p>
            <a:endParaRPr lang="es-P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166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A97ACCF-B214-4BA9-B4C0-94F80B88F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81" y="1279982"/>
            <a:ext cx="4470903" cy="342117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F514D59-E1E4-4000-9E6E-2EB4163BAEE0}"/>
              </a:ext>
            </a:extLst>
          </p:cNvPr>
          <p:cNvSpPr/>
          <p:nvPr/>
        </p:nvSpPr>
        <p:spPr>
          <a:xfrm>
            <a:off x="5686998" y="878632"/>
            <a:ext cx="3340270" cy="57860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E8F2688-59BC-478B-880D-C0DFB1B58035}"/>
              </a:ext>
            </a:extLst>
          </p:cNvPr>
          <p:cNvSpPr/>
          <p:nvPr/>
        </p:nvSpPr>
        <p:spPr>
          <a:xfrm>
            <a:off x="5686998" y="1457235"/>
            <a:ext cx="3340270" cy="28258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ECEF7D8-1F74-4F95-8C0A-F6EEF7D2C568}"/>
              </a:ext>
            </a:extLst>
          </p:cNvPr>
          <p:cNvSpPr/>
          <p:nvPr/>
        </p:nvSpPr>
        <p:spPr>
          <a:xfrm>
            <a:off x="5686997" y="4283093"/>
            <a:ext cx="3340271" cy="198930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400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00A4720-364D-48E0-9FF0-26641D83E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89" y="3990452"/>
            <a:ext cx="4032788" cy="24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52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F737C87-A2A3-4150-8584-CFE9C6A96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31" y="1477505"/>
            <a:ext cx="4594372" cy="424528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91ACA3F-7066-458B-AED2-39AD4DF9E2AA}"/>
              </a:ext>
            </a:extLst>
          </p:cNvPr>
          <p:cNvSpPr/>
          <p:nvPr/>
        </p:nvSpPr>
        <p:spPr>
          <a:xfrm>
            <a:off x="5589722" y="1699647"/>
            <a:ext cx="2882685" cy="52694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tx1"/>
                </a:solidFill>
              </a:rPr>
              <a:t>Factura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30553D-A289-4F29-97C6-0835E36DA644}"/>
              </a:ext>
            </a:extLst>
          </p:cNvPr>
          <p:cNvSpPr/>
          <p:nvPr/>
        </p:nvSpPr>
        <p:spPr>
          <a:xfrm>
            <a:off x="5589722" y="2280620"/>
            <a:ext cx="2882685" cy="208990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E027AC-1CDE-48E9-A8E9-6FCDA0A09F2A}"/>
              </a:ext>
            </a:extLst>
          </p:cNvPr>
          <p:cNvSpPr/>
          <p:nvPr/>
        </p:nvSpPr>
        <p:spPr>
          <a:xfrm>
            <a:off x="5589721" y="4370522"/>
            <a:ext cx="2882685" cy="145684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181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BE1B46B-6834-4DD4-9B44-7D7DC5011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85641" y="2647814"/>
            <a:ext cx="1617384" cy="161738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4AFB68-FCAF-40EC-8EB4-8880E19381A1}"/>
              </a:ext>
            </a:extLst>
          </p:cNvPr>
          <p:cNvSpPr txBox="1"/>
          <p:nvPr/>
        </p:nvSpPr>
        <p:spPr>
          <a:xfrm>
            <a:off x="3203180" y="2189290"/>
            <a:ext cx="223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Grupo de alumnos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BCE076C-46A8-4170-B82C-72256E5A6F13}"/>
              </a:ext>
            </a:extLst>
          </p:cNvPr>
          <p:cNvSpPr txBox="1"/>
          <p:nvPr/>
        </p:nvSpPr>
        <p:spPr>
          <a:xfrm>
            <a:off x="2221424" y="4484044"/>
            <a:ext cx="4670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b="1" dirty="0"/>
              <a:t>Necesitamos calcular el promedio de notas de cada alumno, sabiendo que poseen dos notas cada uno.</a:t>
            </a:r>
          </a:p>
        </p:txBody>
      </p:sp>
    </p:spTree>
    <p:extLst>
      <p:ext uri="{BB962C8B-B14F-4D97-AF65-F5344CB8AC3E}">
        <p14:creationId xmlns:p14="http://schemas.microsoft.com/office/powerpoint/2010/main" val="356443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sz="3300" dirty="0"/>
              <a:t>2.3 </a:t>
            </a:r>
            <a:r>
              <a:rPr lang="en-US" sz="3300" dirty="0" err="1"/>
              <a:t>Una</a:t>
            </a:r>
            <a:r>
              <a:rPr lang="en-US" sz="3300" dirty="0"/>
              <a:t> </a:t>
            </a:r>
            <a:r>
              <a:rPr lang="en-US" sz="3300" dirty="0" err="1"/>
              <a:t>Clase</a:t>
            </a:r>
            <a:r>
              <a:rPr lang="en-US" sz="3300" dirty="0"/>
              <a:t> en </a:t>
            </a:r>
            <a:r>
              <a:rPr lang="en-US" sz="3300" dirty="0" err="1"/>
              <a:t>código</a:t>
            </a:r>
            <a:r>
              <a:rPr lang="en-US" sz="3300" dirty="0"/>
              <a:t> Ruby</a:t>
            </a:r>
            <a:endParaRPr lang="es-ES" sz="3300" dirty="0"/>
          </a:p>
        </p:txBody>
      </p:sp>
      <p:sp>
        <p:nvSpPr>
          <p:cNvPr id="6" name="Marcador de contenido 5"/>
          <p:cNvSpPr>
            <a:spLocks noGrp="1"/>
          </p:cNvSpPr>
          <p:nvPr>
            <p:ph idx="4294967295"/>
          </p:nvPr>
        </p:nvSpPr>
        <p:spPr>
          <a:xfrm>
            <a:off x="872826" y="1490417"/>
            <a:ext cx="5610632" cy="2729989"/>
          </a:xfrm>
        </p:spPr>
        <p:txBody>
          <a:bodyPr/>
          <a:lstStyle/>
          <a:p>
            <a:pPr marL="0" indent="0">
              <a:buNone/>
              <a:defRPr/>
            </a:pPr>
            <a:endParaRPr lang="en-US" sz="1200" b="1" dirty="0">
              <a:highlight>
                <a:srgbClr val="FFFF00"/>
              </a:highlight>
            </a:endParaRPr>
          </a:p>
          <a:p>
            <a:pPr marL="0" indent="0">
              <a:buNone/>
              <a:defRPr/>
            </a:pPr>
            <a:r>
              <a:rPr lang="en-US" sz="2800" b="1" dirty="0">
                <a:solidFill>
                  <a:srgbClr val="FF0000"/>
                </a:solidFill>
              </a:rPr>
              <a:t>class </a:t>
            </a:r>
            <a:r>
              <a:rPr lang="en-US" sz="2800" b="1" dirty="0" err="1">
                <a:solidFill>
                  <a:srgbClr val="FF0000"/>
                </a:solidFill>
              </a:rPr>
              <a:t>Alumno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  <a:defRPr/>
            </a:pPr>
            <a:r>
              <a:rPr lang="es-PE" sz="2000" b="1" dirty="0">
                <a:solidFill>
                  <a:srgbClr val="00B050"/>
                </a:solidFill>
              </a:rPr>
              <a:t>     </a:t>
            </a:r>
            <a:r>
              <a:rPr lang="es-PE" sz="2000" b="1" dirty="0" err="1">
                <a:solidFill>
                  <a:srgbClr val="FF0000"/>
                </a:solidFill>
              </a:rPr>
              <a:t>def</a:t>
            </a:r>
            <a:r>
              <a:rPr lang="es-PE" sz="2000" b="1" dirty="0">
                <a:solidFill>
                  <a:srgbClr val="FF0000"/>
                </a:solidFill>
              </a:rPr>
              <a:t> </a:t>
            </a:r>
            <a:r>
              <a:rPr lang="es-PE" sz="2000" b="1" dirty="0" err="1">
                <a:solidFill>
                  <a:srgbClr val="FF0000"/>
                </a:solidFill>
              </a:rPr>
              <a:t>initialize</a:t>
            </a:r>
            <a:r>
              <a:rPr lang="es-PE" sz="2000" b="1" dirty="0">
                <a:solidFill>
                  <a:srgbClr val="FF0000"/>
                </a:solidFill>
              </a:rPr>
              <a:t>(</a:t>
            </a:r>
            <a:r>
              <a:rPr lang="es-PE" sz="2000" b="1" dirty="0" err="1">
                <a:solidFill>
                  <a:schemeClr val="tx1"/>
                </a:solidFill>
              </a:rPr>
              <a:t>codigo</a:t>
            </a:r>
            <a:r>
              <a:rPr lang="es-PE" sz="2000" b="1" dirty="0">
                <a:solidFill>
                  <a:schemeClr val="tx1"/>
                </a:solidFill>
              </a:rPr>
              <a:t>, nombre, nota1, nota2)</a:t>
            </a:r>
          </a:p>
          <a:p>
            <a:pPr marL="0" indent="0">
              <a:buNone/>
              <a:defRPr/>
            </a:pPr>
            <a:r>
              <a:rPr lang="es-PE" sz="2000" b="1" dirty="0">
                <a:solidFill>
                  <a:schemeClr val="tx1"/>
                </a:solidFill>
              </a:rPr>
              <a:t>        @</a:t>
            </a:r>
            <a:r>
              <a:rPr lang="es-PE" sz="2000" b="1" dirty="0" err="1">
                <a:solidFill>
                  <a:schemeClr val="tx1"/>
                </a:solidFill>
              </a:rPr>
              <a:t>codigo</a:t>
            </a:r>
            <a:r>
              <a:rPr lang="es-PE" sz="2000" b="1" dirty="0">
                <a:solidFill>
                  <a:schemeClr val="tx1"/>
                </a:solidFill>
              </a:rPr>
              <a:t> = código</a:t>
            </a:r>
          </a:p>
          <a:p>
            <a:pPr marL="0" indent="0">
              <a:buNone/>
              <a:defRPr/>
            </a:pPr>
            <a:r>
              <a:rPr lang="es-PE" sz="2000" b="1" dirty="0">
                <a:solidFill>
                  <a:schemeClr val="tx1"/>
                </a:solidFill>
              </a:rPr>
              <a:t>        @nombre=</a:t>
            </a:r>
            <a:r>
              <a:rPr lang="es-PE" sz="2000" b="1" dirty="0" err="1">
                <a:solidFill>
                  <a:schemeClr val="tx1"/>
                </a:solidFill>
              </a:rPr>
              <a:t>nombe</a:t>
            </a:r>
            <a:r>
              <a:rPr lang="es-PE" sz="2000" b="1" dirty="0">
                <a:solidFill>
                  <a:schemeClr val="tx1"/>
                </a:solidFill>
              </a:rPr>
              <a:t>     </a:t>
            </a:r>
          </a:p>
          <a:p>
            <a:pPr marL="0" indent="0">
              <a:buNone/>
              <a:defRPr/>
            </a:pPr>
            <a:r>
              <a:rPr lang="es-PE" sz="2000" b="1" dirty="0">
                <a:solidFill>
                  <a:schemeClr val="tx1"/>
                </a:solidFill>
              </a:rPr>
              <a:t>        @nota1 = nota1</a:t>
            </a:r>
          </a:p>
          <a:p>
            <a:pPr marL="0" indent="0">
              <a:buNone/>
              <a:defRPr/>
            </a:pPr>
            <a:r>
              <a:rPr lang="es-PE" sz="2000" b="1" dirty="0">
                <a:solidFill>
                  <a:schemeClr val="tx1"/>
                </a:solidFill>
              </a:rPr>
              <a:t>        @nota2 = nota2</a:t>
            </a:r>
          </a:p>
          <a:p>
            <a:pPr marL="0" indent="0">
              <a:buNone/>
              <a:defRPr/>
            </a:pPr>
            <a:r>
              <a:rPr lang="es-PE" sz="2000" b="1" dirty="0">
                <a:solidFill>
                  <a:schemeClr val="tx1"/>
                </a:solidFill>
              </a:rPr>
              <a:t>    </a:t>
            </a:r>
            <a:r>
              <a:rPr lang="es-PE" sz="2000" b="1" dirty="0" err="1">
                <a:solidFill>
                  <a:srgbClr val="FF0000"/>
                </a:solidFill>
              </a:rPr>
              <a:t>end</a:t>
            </a:r>
            <a:endParaRPr lang="en-US" sz="2000" b="1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sz="2000" b="1" dirty="0"/>
              <a:t>   </a:t>
            </a:r>
            <a:r>
              <a:rPr lang="en-US" sz="2000" b="1" dirty="0">
                <a:solidFill>
                  <a:srgbClr val="FF0000"/>
                </a:solidFill>
              </a:rPr>
              <a:t>def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 err="1">
                <a:solidFill>
                  <a:srgbClr val="0070C0"/>
                </a:solidFill>
              </a:rPr>
              <a:t>calcularPromedio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  <a:defRPr/>
            </a:pPr>
            <a:r>
              <a:rPr lang="en-US" sz="2000" b="1" dirty="0">
                <a:solidFill>
                  <a:srgbClr val="0070C0"/>
                </a:solidFill>
              </a:rPr>
              <a:t>       (@nota1 + @nota2)/2.0</a:t>
            </a:r>
          </a:p>
          <a:p>
            <a:pPr marL="0" indent="0">
              <a:buNone/>
              <a:defRPr/>
            </a:pPr>
            <a:r>
              <a:rPr lang="en-US" sz="2000" b="1" dirty="0">
                <a:solidFill>
                  <a:srgbClr val="0070C0"/>
                </a:solidFill>
              </a:rPr>
              <a:t>   </a:t>
            </a:r>
            <a:r>
              <a:rPr lang="en-US" sz="2000" b="1" dirty="0">
                <a:solidFill>
                  <a:srgbClr val="FF0000"/>
                </a:solidFill>
              </a:rPr>
              <a:t>end</a:t>
            </a: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s-PE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</a:p>
          <a:p>
            <a:pPr marL="0" indent="0">
              <a:buNone/>
              <a:defRPr/>
            </a:pPr>
            <a:endParaRPr lang="es-PE" sz="2000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0" indent="0">
              <a:buNone/>
              <a:defRPr/>
            </a:pPr>
            <a:r>
              <a:rPr lang="es-PE" sz="2000" b="1" dirty="0" err="1">
                <a:solidFill>
                  <a:srgbClr val="FF0000"/>
                </a:solidFill>
              </a:rPr>
              <a:t>end</a:t>
            </a:r>
            <a:endParaRPr lang="es-PE" sz="2000" b="1" dirty="0">
              <a:solidFill>
                <a:srgbClr val="FF0000"/>
              </a:solidFill>
            </a:endParaRPr>
          </a:p>
        </p:txBody>
      </p:sp>
      <p:sp>
        <p:nvSpPr>
          <p:cNvPr id="7" name="Cerrar llave 6"/>
          <p:cNvSpPr/>
          <p:nvPr/>
        </p:nvSpPr>
        <p:spPr>
          <a:xfrm>
            <a:off x="4360323" y="2629493"/>
            <a:ext cx="669488" cy="1508642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ES" sz="1050"/>
          </a:p>
        </p:txBody>
      </p:sp>
      <p:sp>
        <p:nvSpPr>
          <p:cNvPr id="9" name="Cerrar llave 8"/>
          <p:cNvSpPr/>
          <p:nvPr/>
        </p:nvSpPr>
        <p:spPr>
          <a:xfrm>
            <a:off x="4537600" y="4694809"/>
            <a:ext cx="194549" cy="145285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ES" sz="1050"/>
          </a:p>
        </p:txBody>
      </p:sp>
      <p:sp>
        <p:nvSpPr>
          <p:cNvPr id="20486" name="CuadroTexto 9"/>
          <p:cNvSpPr txBox="1">
            <a:spLocks noChangeArrowheads="1"/>
          </p:cNvSpPr>
          <p:nvPr/>
        </p:nvSpPr>
        <p:spPr bwMode="auto">
          <a:xfrm>
            <a:off x="5037591" y="3222231"/>
            <a:ext cx="142262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ES" sz="1500" b="1" dirty="0" err="1">
                <a:solidFill>
                  <a:srgbClr val="00B050"/>
                </a:solidFill>
              </a:rPr>
              <a:t>Propiedades</a:t>
            </a:r>
            <a:endParaRPr lang="es-ES" altLang="es-ES" sz="1500" b="1" dirty="0">
              <a:solidFill>
                <a:srgbClr val="00B050"/>
              </a:solidFill>
            </a:endParaRPr>
          </a:p>
        </p:txBody>
      </p:sp>
      <p:sp>
        <p:nvSpPr>
          <p:cNvPr id="20487" name="CuadroTexto 10"/>
          <p:cNvSpPr txBox="1">
            <a:spLocks noChangeArrowheads="1"/>
          </p:cNvSpPr>
          <p:nvPr/>
        </p:nvSpPr>
        <p:spPr bwMode="auto">
          <a:xfrm>
            <a:off x="4921430" y="4875340"/>
            <a:ext cx="82747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ES" sz="1500" b="1" dirty="0" err="1">
                <a:solidFill>
                  <a:srgbClr val="0070C0"/>
                </a:solidFill>
              </a:rPr>
              <a:t>Método</a:t>
            </a:r>
            <a:endParaRPr lang="es-ES" altLang="es-ES" sz="1050" b="1" dirty="0">
              <a:solidFill>
                <a:srgbClr val="0070C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849579" y="1659495"/>
            <a:ext cx="5522809" cy="50679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105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l="33672" t="37080" r="57517" b="47435"/>
          <a:stretch/>
        </p:blipFill>
        <p:spPr>
          <a:xfrm>
            <a:off x="6490161" y="2411154"/>
            <a:ext cx="2208770" cy="2182480"/>
          </a:xfrm>
          <a:prstGeom prst="rect">
            <a:avLst/>
          </a:prstGeom>
        </p:spPr>
      </p:pic>
      <p:sp>
        <p:nvSpPr>
          <p:cNvPr id="11" name="CuadroTexto 2"/>
          <p:cNvSpPr txBox="1"/>
          <p:nvPr/>
        </p:nvSpPr>
        <p:spPr>
          <a:xfrm>
            <a:off x="6785721" y="4632491"/>
            <a:ext cx="2257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en-US" sz="1050" b="1" dirty="0" err="1"/>
              <a:t>Clase</a:t>
            </a:r>
            <a:r>
              <a:rPr lang="en-US" sz="1050" b="1" dirty="0"/>
              <a:t> </a:t>
            </a:r>
            <a:r>
              <a:rPr lang="en-US" sz="1050" b="1" dirty="0" err="1"/>
              <a:t>representada</a:t>
            </a:r>
            <a:r>
              <a:rPr lang="en-US" sz="1050" b="1" dirty="0"/>
              <a:t> en UML</a:t>
            </a:r>
            <a:endParaRPr lang="es-ES" sz="1050" b="1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3A4CFEF-0840-4219-85B2-48F6B81BE6A6}"/>
              </a:ext>
            </a:extLst>
          </p:cNvPr>
          <p:cNvSpPr/>
          <p:nvPr/>
        </p:nvSpPr>
        <p:spPr>
          <a:xfrm>
            <a:off x="1148167" y="2278251"/>
            <a:ext cx="5066653" cy="21758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105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97D6D76-3A43-4EC4-A291-761BFB9DF69E}"/>
              </a:ext>
            </a:extLst>
          </p:cNvPr>
          <p:cNvSpPr/>
          <p:nvPr/>
        </p:nvSpPr>
        <p:spPr>
          <a:xfrm>
            <a:off x="1148167" y="4507344"/>
            <a:ext cx="5066653" cy="17333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1050"/>
          </a:p>
        </p:txBody>
      </p:sp>
    </p:spTree>
    <p:extLst>
      <p:ext uri="{BB962C8B-B14F-4D97-AF65-F5344CB8AC3E}">
        <p14:creationId xmlns:p14="http://schemas.microsoft.com/office/powerpoint/2010/main" val="589325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85979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s-PE" dirty="0">
                <a:solidFill>
                  <a:schemeClr val="bg1"/>
                </a:solidFill>
              </a:rPr>
              <a:t>LOGRO DE LA UNIDAD 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267" name="Marcador de contenido 2"/>
          <p:cNvSpPr>
            <a:spLocks noGrp="1"/>
          </p:cNvSpPr>
          <p:nvPr>
            <p:ph idx="4294967295"/>
          </p:nvPr>
        </p:nvSpPr>
        <p:spPr>
          <a:xfrm>
            <a:off x="1152041" y="1578244"/>
            <a:ext cx="7005234" cy="4525963"/>
          </a:xfrm>
        </p:spPr>
        <p:txBody>
          <a:bodyPr/>
          <a:lstStyle/>
          <a:p>
            <a:pPr marL="25400" indent="0" algn="ctr" eaLnBrk="1" hangingPunct="1">
              <a:buNone/>
            </a:pPr>
            <a:r>
              <a:rPr lang="es-ES" altLang="es-ES" sz="2800" dirty="0"/>
              <a:t>Al finalizar la Unidad 1 el alumno podrá implementar, en un programa, los conceptos de clases y objetos.</a:t>
            </a:r>
          </a:p>
          <a:p>
            <a:pPr eaLnBrk="1" hangingPunct="1"/>
            <a:endParaRPr lang="es-ES" altLang="es-E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665782" y="136362"/>
            <a:ext cx="7543800" cy="838200"/>
          </a:xfrm>
        </p:spPr>
        <p:txBody>
          <a:bodyPr/>
          <a:lstStyle/>
          <a:p>
            <a:r>
              <a:rPr lang="en-US" sz="3200" dirty="0"/>
              <a:t>Y </a:t>
            </a:r>
            <a:r>
              <a:rPr lang="en-US" sz="3200" dirty="0" err="1"/>
              <a:t>como</a:t>
            </a:r>
            <a:r>
              <a:rPr lang="en-US" sz="3200" dirty="0"/>
              <a:t> se </a:t>
            </a:r>
            <a:r>
              <a:rPr lang="en-US" sz="3200" dirty="0" err="1"/>
              <a:t>crean</a:t>
            </a:r>
            <a:r>
              <a:rPr lang="en-US" sz="3200" dirty="0"/>
              <a:t> </a:t>
            </a:r>
            <a:r>
              <a:rPr lang="en-US" sz="3200" dirty="0" err="1"/>
              <a:t>objetos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lenguaje</a:t>
            </a:r>
            <a:r>
              <a:rPr lang="en-US" sz="3200" dirty="0"/>
              <a:t> Ruby?</a:t>
            </a:r>
            <a:endParaRPr lang="es-ES" sz="3200" dirty="0"/>
          </a:p>
        </p:txBody>
      </p:sp>
      <p:sp>
        <p:nvSpPr>
          <p:cNvPr id="8" name="Rectángulo redondeado 7"/>
          <p:cNvSpPr/>
          <p:nvPr/>
        </p:nvSpPr>
        <p:spPr>
          <a:xfrm>
            <a:off x="1570496" y="2510726"/>
            <a:ext cx="4709494" cy="13088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9" name="Flecha en U 8"/>
          <p:cNvSpPr/>
          <p:nvPr/>
        </p:nvSpPr>
        <p:spPr>
          <a:xfrm flipV="1">
            <a:off x="2112750" y="3898097"/>
            <a:ext cx="2979909" cy="550139"/>
          </a:xfrm>
          <a:prstGeom prst="uturnArrow">
            <a:avLst>
              <a:gd name="adj1" fmla="val 25000"/>
              <a:gd name="adj2" fmla="val 22826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solidFill>
                <a:schemeClr val="tx1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1767492" y="2741864"/>
            <a:ext cx="431550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b="1" dirty="0"/>
              <a:t>alumno1 = </a:t>
            </a:r>
            <a:r>
              <a:rPr lang="es-PE" sz="1400" b="1" dirty="0" err="1"/>
              <a:t>Alumno.new</a:t>
            </a:r>
            <a:r>
              <a:rPr lang="es-PE" sz="1400" b="1" dirty="0"/>
              <a:t>(“20150255”, “Pepe”, 12.0, 20)</a:t>
            </a:r>
          </a:p>
          <a:p>
            <a:endParaRPr lang="es-PE" sz="1400" b="1" dirty="0"/>
          </a:p>
          <a:p>
            <a:r>
              <a:rPr lang="es-PE" sz="1400" b="1" dirty="0"/>
              <a:t>alumno2 = </a:t>
            </a:r>
            <a:r>
              <a:rPr lang="es-PE" sz="1400" b="1" dirty="0" err="1"/>
              <a:t>Alumno.new</a:t>
            </a:r>
            <a:r>
              <a:rPr lang="es-PE" sz="1400" b="1" dirty="0"/>
              <a:t>(“20150253”, “Ana”,  14.0, 17)</a:t>
            </a:r>
            <a:endParaRPr lang="en-US" sz="1400" b="1" dirty="0"/>
          </a:p>
          <a:p>
            <a:endParaRPr lang="en-US" sz="105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746F3D-CDE4-4D08-9474-782B25C4A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541" y="2114624"/>
            <a:ext cx="961963" cy="100362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F776EDD-984B-4CEA-977B-F63B7646C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901" y="3504138"/>
            <a:ext cx="856052" cy="856052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F928988-A680-4877-99B3-181D70A180DA}"/>
              </a:ext>
            </a:extLst>
          </p:cNvPr>
          <p:cNvCxnSpPr/>
          <p:nvPr/>
        </p:nvCxnSpPr>
        <p:spPr>
          <a:xfrm flipV="1">
            <a:off x="6368654" y="2857362"/>
            <a:ext cx="242887" cy="260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01CA4B3-BE1C-4929-A188-A226D6FD3018}"/>
              </a:ext>
            </a:extLst>
          </p:cNvPr>
          <p:cNvCxnSpPr>
            <a:cxnSpLocks/>
          </p:cNvCxnSpPr>
          <p:nvPr/>
        </p:nvCxnSpPr>
        <p:spPr>
          <a:xfrm>
            <a:off x="6377322" y="3561160"/>
            <a:ext cx="217252" cy="1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5AFE76FF-A00F-4147-9FD4-6BC117758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06064" y="2301410"/>
            <a:ext cx="632936" cy="632936"/>
          </a:xfrm>
          <a:prstGeom prst="rect">
            <a:avLst/>
          </a:prstGeom>
        </p:spPr>
      </p:pic>
      <p:pic>
        <p:nvPicPr>
          <p:cNvPr id="14" name="Imagen 13" descr="Imagen que contiene objeto, luz, lámpara&#10;&#10;Descripción generada automáticamente">
            <a:extLst>
              <a:ext uri="{FF2B5EF4-FFF2-40B4-BE49-F238E27FC236}">
                <a16:creationId xmlns:a16="http://schemas.microsoft.com/office/drawing/2014/main" id="{7A7CE96D-E957-42F3-9076-314743F4C2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664611" y="3735336"/>
            <a:ext cx="474389" cy="47438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BACEA19-786A-4E43-9AD0-B47B581285B9}"/>
              </a:ext>
            </a:extLst>
          </p:cNvPr>
          <p:cNvSpPr txBox="1"/>
          <p:nvPr/>
        </p:nvSpPr>
        <p:spPr>
          <a:xfrm>
            <a:off x="2112750" y="6970500"/>
            <a:ext cx="514350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675">
                <a:hlinkClick r:id="rId7" tooltip="http://commons.wikimedia.org/wiki/File:Crystal_Clear_kdm_user_female.svg"/>
              </a:rPr>
              <a:t>Esta foto</a:t>
            </a:r>
            <a:r>
              <a:rPr lang="es-PE" sz="675"/>
              <a:t> de Autor desconocido está bajo licencia </a:t>
            </a:r>
            <a:r>
              <a:rPr lang="es-PE" sz="675">
                <a:hlinkClick r:id="rId8" tooltip="https://creativecommons.org/licenses/by-sa/3.0/"/>
              </a:rPr>
              <a:t>CC BY-SA</a:t>
            </a:r>
            <a:endParaRPr lang="es-PE" sz="675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8A8EEA4-C8A7-4CBA-B95A-A68BFBF3336D}"/>
              </a:ext>
            </a:extLst>
          </p:cNvPr>
          <p:cNvSpPr txBox="1"/>
          <p:nvPr/>
        </p:nvSpPr>
        <p:spPr>
          <a:xfrm>
            <a:off x="1996745" y="4928690"/>
            <a:ext cx="4597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err="1"/>
              <a:t>puts</a:t>
            </a:r>
            <a:r>
              <a:rPr lang="es-PE" dirty="0"/>
              <a:t> alumno1.calcularPromedio</a:t>
            </a:r>
          </a:p>
          <a:p>
            <a:r>
              <a:rPr lang="es-PE" dirty="0" err="1"/>
              <a:t>puts</a:t>
            </a:r>
            <a:r>
              <a:rPr lang="es-PE" dirty="0"/>
              <a:t> alumno2.calcularPromedio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374C487-AB92-4073-8DA0-A04EE197C04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672" t="37080" r="57517" b="47435"/>
          <a:stretch/>
        </p:blipFill>
        <p:spPr>
          <a:xfrm>
            <a:off x="148686" y="1140001"/>
            <a:ext cx="1274739" cy="125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19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77492" y="93825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s-ES" dirty="0"/>
              <a:t>3. Terminología Básica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330631" y="1988411"/>
            <a:ext cx="8405247" cy="325278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s-PE" altLang="es-ES" sz="2100" b="1" dirty="0">
                <a:solidFill>
                  <a:schemeClr val="tx1"/>
                </a:solidFill>
              </a:rPr>
              <a:t>Atributo</a:t>
            </a:r>
            <a:r>
              <a:rPr lang="es-PE" altLang="es-ES" sz="2100" dirty="0"/>
              <a:t>: </a:t>
            </a:r>
            <a:r>
              <a:rPr lang="es-PE" altLang="es-ES" sz="2100" dirty="0">
                <a:solidFill>
                  <a:srgbClr val="FF0000"/>
                </a:solidFill>
              </a:rPr>
              <a:t>Propiedad, característica</a:t>
            </a:r>
            <a:r>
              <a:rPr lang="es-PE" altLang="es-ES" sz="2100" dirty="0"/>
              <a:t> de un objeto, estado.</a:t>
            </a:r>
            <a:endParaRPr lang="es-ES" altLang="es-ES" sz="2100" dirty="0"/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s-ES" altLang="es-ES" sz="2100" b="1" dirty="0"/>
              <a:t>Comportamiento</a:t>
            </a:r>
            <a:r>
              <a:rPr lang="es-ES" altLang="es-ES" sz="2100" dirty="0"/>
              <a:t>: Acción que realiza un objeto y que será definido como </a:t>
            </a:r>
            <a:r>
              <a:rPr lang="es-ES" altLang="es-ES" sz="2100" dirty="0">
                <a:solidFill>
                  <a:srgbClr val="FF0000"/>
                </a:solidFill>
              </a:rPr>
              <a:t>método</a:t>
            </a:r>
            <a:r>
              <a:rPr lang="es-ES" altLang="es-ES" sz="2100" dirty="0"/>
              <a:t> de su clase, también se le llama </a:t>
            </a:r>
            <a:r>
              <a:rPr lang="es-ES" altLang="es-ES" sz="2100" dirty="0">
                <a:solidFill>
                  <a:srgbClr val="FF0000"/>
                </a:solidFill>
              </a:rPr>
              <a:t>operación</a:t>
            </a:r>
            <a:r>
              <a:rPr lang="es-ES" altLang="es-ES" sz="2100" dirty="0"/>
              <a:t>.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s-ES" altLang="es-ES" sz="2100" b="1" dirty="0"/>
              <a:t>Mensaje o solicitud</a:t>
            </a:r>
            <a:r>
              <a:rPr lang="es-ES" altLang="es-ES" sz="2100" dirty="0"/>
              <a:t>: Invocación a un objeto para que ejecute cierto método . Forma de </a:t>
            </a:r>
            <a:r>
              <a:rPr lang="es-ES" altLang="es-ES" sz="2100" dirty="0">
                <a:solidFill>
                  <a:srgbClr val="FF0000"/>
                </a:solidFill>
              </a:rPr>
              <a:t>comunicarse</a:t>
            </a:r>
            <a:r>
              <a:rPr lang="es-ES" altLang="es-ES" sz="2100" dirty="0"/>
              <a:t> entre los objetos para lograr un funcionamiento determinado del sistema.</a:t>
            </a:r>
          </a:p>
          <a:p>
            <a:pPr eaLnBrk="1" hangingPunct="1"/>
            <a:endParaRPr lang="es-PE" alt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s-PE" dirty="0"/>
              <a:t>4. Encapsulamiento</a:t>
            </a:r>
          </a:p>
        </p:txBody>
      </p:sp>
      <p:pic>
        <p:nvPicPr>
          <p:cNvPr id="25603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9" t="16557" r="27832" b="13852"/>
          <a:stretch>
            <a:fillRect/>
          </a:stretch>
        </p:blipFill>
        <p:spPr bwMode="auto">
          <a:xfrm>
            <a:off x="1839133" y="1692704"/>
            <a:ext cx="4923294" cy="423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s-PE" dirty="0"/>
              <a:t>4.1 Encapsulamiento</a:t>
            </a:r>
          </a:p>
        </p:txBody>
      </p:sp>
      <p:pic>
        <p:nvPicPr>
          <p:cNvPr id="26627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0" t="17117" r="14301" b="12173"/>
          <a:stretch>
            <a:fillRect/>
          </a:stretch>
        </p:blipFill>
        <p:spPr bwMode="auto">
          <a:xfrm>
            <a:off x="1804988" y="2257426"/>
            <a:ext cx="5579269" cy="3127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23986" y="31831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s-ES" sz="2800" dirty="0"/>
              <a:t>5. Ventajas de la programación orientada a objetos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563105" y="1600200"/>
            <a:ext cx="7702658" cy="45259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s-ES" altLang="es-ES" sz="2400" dirty="0"/>
              <a:t>Representa mejor a un sistema real.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s-ES" altLang="es-ES" sz="2400" dirty="0"/>
              <a:t>Permite crear e interpretar sistemas complejos de manera sencilla.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s-ES" altLang="es-ES" sz="2400" dirty="0"/>
              <a:t>Permite la construcción de prototipos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s-ES" altLang="es-ES" sz="2400" dirty="0"/>
              <a:t>Permite una mejor comunicación para el equipo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s-ES" altLang="es-ES" sz="2400" dirty="0"/>
              <a:t>Agiliza el desarrollo de software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s-ES" altLang="es-ES" sz="2400" dirty="0"/>
              <a:t>Facilita el mantenimiento del software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endParaRPr lang="es-ES" altLang="es-E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4A1F29BF-5096-422D-9922-9504D9C93F23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66564" y="1958975"/>
            <a:ext cx="7772400" cy="147002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s-ES_tradnl" altLang="es-PE" dirty="0"/>
              <a:t>Gracias!</a:t>
            </a:r>
            <a:endParaRPr lang="es-ES_tradnl" altLang="es-PE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s-PE" dirty="0">
                <a:solidFill>
                  <a:schemeClr val="bg1"/>
                </a:solidFill>
              </a:rPr>
              <a:t>AGENDA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2291" name="Marcador de contenido 4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pPr marL="557213" indent="-557213">
              <a:buFont typeface="+mj-lt"/>
              <a:buAutoNum type="arabicPeriod"/>
            </a:pPr>
            <a:r>
              <a:rPr lang="es-PE" altLang="es-ES" sz="2700" dirty="0"/>
              <a:t>Introducción</a:t>
            </a:r>
          </a:p>
          <a:p>
            <a:pPr marL="557213" indent="-557213">
              <a:buFont typeface="+mj-lt"/>
              <a:buAutoNum type="arabicPeriod"/>
            </a:pPr>
            <a:r>
              <a:rPr lang="es-PE" altLang="es-ES" sz="2700" dirty="0"/>
              <a:t>Definición de Clases y Objetos</a:t>
            </a:r>
          </a:p>
          <a:p>
            <a:pPr marL="557213" indent="-557213">
              <a:buFont typeface="+mj-lt"/>
              <a:buAutoNum type="arabicPeriod"/>
            </a:pPr>
            <a:r>
              <a:rPr lang="es-PE" altLang="es-ES" sz="2700" dirty="0"/>
              <a:t>Terminología</a:t>
            </a:r>
          </a:p>
          <a:p>
            <a:pPr marL="557213" indent="-557213">
              <a:buFont typeface="+mj-lt"/>
              <a:buAutoNum type="arabicPeriod"/>
            </a:pPr>
            <a:r>
              <a:rPr lang="es-PE" altLang="es-ES" sz="2700" dirty="0"/>
              <a:t>Encapsulamiento</a:t>
            </a:r>
          </a:p>
          <a:p>
            <a:pPr marL="557213" indent="-557213">
              <a:buFont typeface="+mj-lt"/>
              <a:buAutoNum type="arabicPeriod"/>
            </a:pPr>
            <a:r>
              <a:rPr lang="es-PE" altLang="es-ES" sz="2700" dirty="0"/>
              <a:t>Ventajas  / Conclusiones</a:t>
            </a:r>
          </a:p>
          <a:p>
            <a:pPr eaLnBrk="1" hangingPunct="1"/>
            <a:endParaRPr lang="es-PE" altLang="es-ES" dirty="0"/>
          </a:p>
          <a:p>
            <a:pPr eaLnBrk="1" hangingPunct="1"/>
            <a:endParaRPr lang="es-ES" altLang="es-E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 idx="4294967295"/>
          </p:nvPr>
        </p:nvSpPr>
        <p:spPr>
          <a:xfrm>
            <a:off x="103322" y="16333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s-PE" dirty="0">
                <a:solidFill>
                  <a:schemeClr val="bg1"/>
                </a:solidFill>
              </a:rPr>
              <a:t>1. </a:t>
            </a:r>
            <a:r>
              <a:rPr lang="es-PE" sz="3600" dirty="0">
                <a:solidFill>
                  <a:schemeClr val="bg1"/>
                </a:solidFill>
              </a:rPr>
              <a:t>Programación Orientada a Objetos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263471" y="1447343"/>
            <a:ext cx="8229600" cy="4525963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s-ES" altLang="es-ES" sz="2400" dirty="0"/>
              <a:t>La </a:t>
            </a:r>
            <a:r>
              <a:rPr lang="es-ES" altLang="es-ES" sz="2400" b="1" dirty="0"/>
              <a:t>programación orientada a objetos</a:t>
            </a:r>
            <a:r>
              <a:rPr lang="es-ES" altLang="es-ES" sz="2400" dirty="0"/>
              <a:t> o </a:t>
            </a:r>
            <a:r>
              <a:rPr lang="es-ES" altLang="es-ES" sz="2400" b="1" dirty="0"/>
              <a:t>POO</a:t>
            </a:r>
            <a:r>
              <a:rPr lang="es-ES" altLang="es-ES" sz="2400" dirty="0"/>
              <a:t> (</a:t>
            </a:r>
            <a:r>
              <a:rPr lang="es-ES" altLang="es-ES" sz="2400" b="1" dirty="0"/>
              <a:t>OOP</a:t>
            </a:r>
            <a:r>
              <a:rPr lang="es-ES" altLang="es-ES" sz="2400" dirty="0"/>
              <a:t> según sus siglas en inglés) es un paradigma de programación que usa los objetos en sus interacciones, para diseñar aplicaciones y programas informáticos.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s-ES" altLang="es-ES" sz="2400" dirty="0"/>
              <a:t>Está basado en varios conceptos</a:t>
            </a:r>
            <a:r>
              <a:rPr lang="es-ES" altLang="es-ES" sz="2400" dirty="0">
                <a:solidFill>
                  <a:srgbClr val="FF0000"/>
                </a:solidFill>
              </a:rPr>
              <a:t>: clases, encapsulamiento, herencia, y polimorfismo.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s-ES" altLang="es-ES" sz="2400" dirty="0"/>
              <a:t>Su uso se popularizó a principios de la década de los años 1990. En la actualidad, existe una gran variedad de lenguajes de programación que soportan la orientación a objetos.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s-ES" altLang="es-ES" sz="2400" dirty="0"/>
              <a:t>Toma  prácticas  de  paradigmas  de programación  previos  como  la  programación estructurada y la modular .</a:t>
            </a:r>
          </a:p>
          <a:p>
            <a:pPr eaLnBrk="1" hangingPunct="1"/>
            <a:endParaRPr lang="es-ES" alt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533" y="1604082"/>
            <a:ext cx="6576448" cy="47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ítulo 4"/>
          <p:cNvSpPr>
            <a:spLocks noGrp="1"/>
          </p:cNvSpPr>
          <p:nvPr>
            <p:ph type="title" idx="4294967295"/>
          </p:nvPr>
        </p:nvSpPr>
        <p:spPr>
          <a:xfrm>
            <a:off x="0" y="128743"/>
            <a:ext cx="8844366" cy="1143000"/>
          </a:xfrm>
        </p:spPr>
        <p:txBody>
          <a:bodyPr/>
          <a:lstStyle/>
          <a:p>
            <a:pPr>
              <a:defRPr/>
            </a:pPr>
            <a:r>
              <a:rPr lang="es-PE" sz="3600" dirty="0"/>
              <a:t>1.1 Programación Orientada a Objetos</a:t>
            </a:r>
            <a:endParaRPr lang="es-ES"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3398292" y="2373147"/>
            <a:ext cx="4892723" cy="3060511"/>
          </a:xfrm>
          <a:prstGeom prst="rect">
            <a:avLst/>
          </a:prstGeom>
          <a:blipFill>
            <a:blip r:embed="rId3"/>
            <a:srcRect/>
            <a:stretch>
              <a:fillRect l="-24337" t="-61873" r="-15829" b="-5877"/>
            </a:stretch>
          </a:blipFill>
        </p:spPr>
      </p:sp>
      <p:sp>
        <p:nvSpPr>
          <p:cNvPr id="157" name="Shape 157"/>
          <p:cNvSpPr txBox="1"/>
          <p:nvPr/>
        </p:nvSpPr>
        <p:spPr>
          <a:xfrm>
            <a:off x="501112" y="2607469"/>
            <a:ext cx="3035640" cy="11953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18601"/>
              </a:lnSpc>
              <a:buSzPct val="25000"/>
              <a:defRPr/>
            </a:pPr>
            <a:r>
              <a:rPr lang="en-CA" sz="2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Los </a:t>
            </a:r>
            <a:r>
              <a:rPr lang="en-CA" sz="2000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objetos</a:t>
            </a:r>
            <a:r>
              <a:rPr lang="en-CA" sz="2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CA" sz="2000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encuentran</a:t>
            </a:r>
            <a:r>
              <a:rPr lang="en-CA" sz="2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en </a:t>
            </a:r>
            <a:r>
              <a:rPr lang="en-CA" sz="2000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todas</a:t>
            </a:r>
            <a:r>
              <a:rPr lang="en-CA" sz="2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2000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partes</a:t>
            </a:r>
            <a:r>
              <a:rPr lang="en-CA" sz="2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en</a:t>
            </a:r>
            <a:br>
              <a:rPr lang="en-CA" sz="2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2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n-CA" sz="2000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mundo</a:t>
            </a:r>
            <a:r>
              <a:rPr lang="en-CA" sz="2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real.</a:t>
            </a:r>
          </a:p>
          <a:p>
            <a:pPr>
              <a:defRPr/>
            </a:pPr>
            <a:endParaRPr lang="en-CA" sz="2403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3915966" y="2662238"/>
            <a:ext cx="5067300" cy="2571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14364"/>
              </a:lnSpc>
              <a:buSzPct val="25000"/>
              <a:defRPr/>
            </a:pPr>
            <a:r>
              <a:rPr lang="en-CA" sz="1358" b="1" dirty="0" err="1">
                <a:solidFill>
                  <a:srgbClr val="2F4880"/>
                </a:solidFill>
                <a:latin typeface="Courier New"/>
                <a:ea typeface="Courier New"/>
                <a:cs typeface="Courier New"/>
                <a:sym typeface="Courier New"/>
              </a:rPr>
              <a:t>Vehículo</a:t>
            </a:r>
            <a:endParaRPr lang="en-CA" sz="1358" b="1" dirty="0">
              <a:solidFill>
                <a:srgbClr val="2F48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defRPr/>
            </a:pPr>
            <a:endParaRPr lang="en-CA" sz="1358" b="1" dirty="0">
              <a:solidFill>
                <a:srgbClr val="2F48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5478066" y="3205163"/>
            <a:ext cx="3505200" cy="2571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14364"/>
              </a:lnSpc>
              <a:buSzPct val="25000"/>
              <a:defRPr/>
            </a:pPr>
            <a:r>
              <a:rPr lang="en-CA" sz="1358" b="1" dirty="0">
                <a:solidFill>
                  <a:srgbClr val="2F4880"/>
                </a:solidFill>
                <a:latin typeface="Courier New"/>
                <a:ea typeface="Courier New"/>
                <a:cs typeface="Courier New"/>
                <a:sym typeface="Courier New"/>
              </a:rPr>
              <a:t>Animal</a:t>
            </a:r>
          </a:p>
          <a:p>
            <a:pPr>
              <a:defRPr/>
            </a:pPr>
            <a:endParaRPr lang="en-CA" sz="1358" b="1" dirty="0">
              <a:solidFill>
                <a:srgbClr val="2F48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7087791" y="4057650"/>
            <a:ext cx="1895475" cy="2571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14364"/>
              </a:lnSpc>
              <a:buSzPct val="25000"/>
              <a:defRPr/>
            </a:pPr>
            <a:r>
              <a:rPr lang="en-CA" sz="1358" b="1" dirty="0">
                <a:solidFill>
                  <a:srgbClr val="2F4880"/>
                </a:solidFill>
                <a:latin typeface="Courier New"/>
                <a:ea typeface="Courier New"/>
                <a:cs typeface="Courier New"/>
                <a:sym typeface="Courier New"/>
              </a:rPr>
              <a:t>Punto</a:t>
            </a:r>
          </a:p>
          <a:p>
            <a:pPr>
              <a:defRPr/>
            </a:pPr>
            <a:endParaRPr lang="en-CA" sz="1358" b="1" dirty="0">
              <a:solidFill>
                <a:srgbClr val="2F48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4020741" y="4538663"/>
            <a:ext cx="2409825" cy="2857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16022"/>
              </a:lnSpc>
              <a:buSzPct val="25000"/>
              <a:defRPr/>
            </a:pPr>
            <a:r>
              <a:rPr lang="en-CA" sz="1358" b="1">
                <a:solidFill>
                  <a:srgbClr val="2F4880"/>
                </a:solidFill>
                <a:latin typeface="Courier New"/>
                <a:ea typeface="Courier New"/>
                <a:cs typeface="Courier New"/>
                <a:sym typeface="Courier New"/>
              </a:rPr>
              <a:t>Figura</a:t>
            </a:r>
          </a:p>
          <a:p>
            <a:pPr>
              <a:defRPr/>
            </a:pPr>
            <a:endParaRPr lang="en-CA" sz="1358" b="1">
              <a:solidFill>
                <a:srgbClr val="2F48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514" name="Shape 162"/>
          <p:cNvSpPr txBox="1">
            <a:spLocks noChangeArrowheads="1"/>
          </p:cNvSpPr>
          <p:nvPr/>
        </p:nvSpPr>
        <p:spPr bwMode="auto">
          <a:xfrm>
            <a:off x="6516291" y="4491038"/>
            <a:ext cx="71437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7000"/>
              </a:lnSpc>
              <a:buSzPct val="25000"/>
            </a:pPr>
            <a:r>
              <a:rPr lang="en-CA" altLang="es-ES" sz="105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(1,3)</a:t>
            </a:r>
          </a:p>
          <a:p>
            <a:endParaRPr lang="en-CA" altLang="es-ES" sz="105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3" name="Shape 163"/>
          <p:cNvSpPr txBox="1"/>
          <p:nvPr/>
        </p:nvSpPr>
        <p:spPr>
          <a:xfrm>
            <a:off x="6716316" y="4710113"/>
            <a:ext cx="514350" cy="2857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16537"/>
              </a:lnSpc>
              <a:buSzPct val="25000"/>
              <a:defRPr/>
            </a:pPr>
            <a:r>
              <a:rPr lang="en-CA" sz="1352">
                <a:latin typeface="Calibri"/>
                <a:ea typeface="Calibri"/>
                <a:cs typeface="Calibri"/>
                <a:sym typeface="Calibri"/>
              </a:rPr>
              <a:t>(2,2)</a:t>
            </a:r>
          </a:p>
          <a:p>
            <a:pPr>
              <a:defRPr/>
            </a:pPr>
            <a:endParaRPr lang="en-CA" sz="1352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16" name="Shape 164"/>
          <p:cNvSpPr txBox="1">
            <a:spLocks noChangeArrowheads="1"/>
          </p:cNvSpPr>
          <p:nvPr/>
        </p:nvSpPr>
        <p:spPr bwMode="auto">
          <a:xfrm>
            <a:off x="6716316" y="4910138"/>
            <a:ext cx="5143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1000"/>
              </a:lnSpc>
              <a:buSzPct val="25000"/>
            </a:pPr>
            <a:r>
              <a:rPr lang="en-CA" altLang="es-ES" sz="105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(2,1)</a:t>
            </a:r>
          </a:p>
          <a:p>
            <a:endParaRPr lang="en-CA" altLang="es-ES" sz="105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17" name="Shape 165"/>
          <p:cNvSpPr txBox="1">
            <a:spLocks noChangeArrowheads="1"/>
          </p:cNvSpPr>
          <p:nvPr/>
        </p:nvSpPr>
        <p:spPr bwMode="auto">
          <a:xfrm>
            <a:off x="7316391" y="4605338"/>
            <a:ext cx="15811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7000"/>
              </a:lnSpc>
              <a:buSzPct val="25000"/>
            </a:pPr>
            <a:r>
              <a:rPr lang="en-CA" altLang="es-ES" sz="105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(5,2.5)</a:t>
            </a:r>
          </a:p>
          <a:p>
            <a:endParaRPr lang="en-CA" altLang="es-ES" sz="105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18" name="Shape 166"/>
          <p:cNvSpPr txBox="1">
            <a:spLocks noChangeArrowheads="1"/>
          </p:cNvSpPr>
          <p:nvPr/>
        </p:nvSpPr>
        <p:spPr bwMode="auto">
          <a:xfrm>
            <a:off x="8507016" y="5338763"/>
            <a:ext cx="3905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7000"/>
              </a:lnSpc>
              <a:buSzPct val="25000"/>
            </a:pPr>
            <a:r>
              <a:rPr lang="en-CA" altLang="es-ES" sz="900">
                <a:solidFill>
                  <a:srgbClr val="9A9A9A"/>
                </a:solidFill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9</a:t>
            </a:r>
          </a:p>
          <a:p>
            <a:endParaRPr lang="en-CA" altLang="es-ES" sz="900">
              <a:solidFill>
                <a:srgbClr val="9A9A9A"/>
              </a:solidFill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19" name="CuadroTexto 4"/>
          <p:cNvSpPr txBox="1">
            <a:spLocks noChangeArrowheads="1"/>
          </p:cNvSpPr>
          <p:nvPr/>
        </p:nvSpPr>
        <p:spPr bwMode="auto">
          <a:xfrm>
            <a:off x="839160" y="1598114"/>
            <a:ext cx="75337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ES" sz="2400" dirty="0"/>
              <a:t>Los </a:t>
            </a:r>
            <a:r>
              <a:rPr lang="en-US" altLang="es-ES" sz="2400" dirty="0" err="1"/>
              <a:t>objetos</a:t>
            </a:r>
            <a:r>
              <a:rPr lang="en-US" altLang="es-ES" sz="2400" dirty="0"/>
              <a:t> </a:t>
            </a:r>
            <a:r>
              <a:rPr lang="en-US" altLang="es-ES" sz="2400" dirty="0" err="1"/>
              <a:t>casi</a:t>
            </a:r>
            <a:r>
              <a:rPr lang="en-US" altLang="es-ES" sz="2400" dirty="0"/>
              <a:t> </a:t>
            </a:r>
            <a:r>
              <a:rPr lang="en-US" altLang="es-ES" sz="2400" dirty="0" err="1"/>
              <a:t>siempre</a:t>
            </a:r>
            <a:r>
              <a:rPr lang="en-US" altLang="es-ES" sz="2400" dirty="0"/>
              <a:t> los </a:t>
            </a:r>
            <a:r>
              <a:rPr lang="en-US" altLang="es-ES" sz="2400" dirty="0" err="1"/>
              <a:t>clasificamos</a:t>
            </a:r>
            <a:r>
              <a:rPr lang="en-US" altLang="es-ES" sz="2400" dirty="0"/>
              <a:t> (</a:t>
            </a:r>
            <a:r>
              <a:rPr lang="en-US" altLang="es-ES" sz="2400" dirty="0" err="1"/>
              <a:t>abstraemos</a:t>
            </a:r>
            <a:r>
              <a:rPr lang="en-US" altLang="es-ES" sz="2400" dirty="0"/>
              <a:t>)</a:t>
            </a:r>
            <a:endParaRPr lang="es-ES" altLang="es-ES" sz="2400" dirty="0"/>
          </a:p>
        </p:txBody>
      </p:sp>
    </p:spTree>
    <p:extLst>
      <p:ext uri="{BB962C8B-B14F-4D97-AF65-F5344CB8AC3E}">
        <p14:creationId xmlns:p14="http://schemas.microsoft.com/office/powerpoint/2010/main" val="2657730934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840783" y="-14288"/>
            <a:ext cx="7543800" cy="1087438"/>
          </a:xfrm>
        </p:spPr>
        <p:txBody>
          <a:bodyPr/>
          <a:lstStyle/>
          <a:p>
            <a:pPr>
              <a:defRPr/>
            </a:pPr>
            <a:r>
              <a:rPr lang="es-PE" dirty="0"/>
              <a:t>Objetos - Agrupados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27" b="5650"/>
          <a:stretch>
            <a:fillRect/>
          </a:stretch>
        </p:blipFill>
        <p:spPr bwMode="auto">
          <a:xfrm>
            <a:off x="1257456" y="2420584"/>
            <a:ext cx="6167438" cy="1516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87A7AFB-793F-4462-9225-A6F41E601A9E}"/>
              </a:ext>
            </a:extLst>
          </p:cNvPr>
          <p:cNvSpPr txBox="1"/>
          <p:nvPr/>
        </p:nvSpPr>
        <p:spPr>
          <a:xfrm>
            <a:off x="1298091" y="4376557"/>
            <a:ext cx="6208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800" dirty="0"/>
              <a:t>Si tenemos varios Objetos donde </a:t>
            </a:r>
            <a:r>
              <a:rPr lang="es-PE" sz="1800" b="1" dirty="0">
                <a:solidFill>
                  <a:srgbClr val="FF0000"/>
                </a:solidFill>
              </a:rPr>
              <a:t>todos</a:t>
            </a:r>
            <a:r>
              <a:rPr lang="es-PE" sz="1800" dirty="0"/>
              <a:t> </a:t>
            </a:r>
            <a:r>
              <a:rPr lang="es-PE" sz="1800" dirty="0">
                <a:solidFill>
                  <a:srgbClr val="FF0000"/>
                </a:solidFill>
              </a:rPr>
              <a:t>tienen las mismas propiedades y comportamientos</a:t>
            </a:r>
          </a:p>
          <a:p>
            <a:r>
              <a:rPr lang="es-PE" sz="1800" dirty="0"/>
              <a:t>Podremos decir que provienen de una Clase de un modelo, de un prototipo, al que se le denomina CLASE.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4">
            <a:extLst>
              <a:ext uri="{FF2B5EF4-FFF2-40B4-BE49-F238E27FC236}">
                <a16:creationId xmlns:a16="http://schemas.microsoft.com/office/drawing/2014/main" id="{8F472982-0007-4911-983A-09B0F037D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47" y="1771973"/>
            <a:ext cx="6109456" cy="418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CFE871C0-862C-4A78-84F3-FAE18203D8EA}"/>
              </a:ext>
            </a:extLst>
          </p:cNvPr>
          <p:cNvCxnSpPr>
            <a:cxnSpLocks/>
          </p:cNvCxnSpPr>
          <p:nvPr/>
        </p:nvCxnSpPr>
        <p:spPr>
          <a:xfrm flipH="1">
            <a:off x="3642104" y="3006671"/>
            <a:ext cx="28516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70649B59-CA04-471D-ABE0-58425AC5B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983966"/>
              </p:ext>
            </p:extLst>
          </p:nvPr>
        </p:nvGraphicFramePr>
        <p:xfrm>
          <a:off x="6724002" y="1115878"/>
          <a:ext cx="2228851" cy="3169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851">
                  <a:extLst>
                    <a:ext uri="{9D8B030D-6E8A-4147-A177-3AD203B41FA5}">
                      <a16:colId xmlns:a16="http://schemas.microsoft.com/office/drawing/2014/main" val="506842858"/>
                    </a:ext>
                  </a:extLst>
                </a:gridCol>
              </a:tblGrid>
              <a:tr h="675865">
                <a:tc>
                  <a:txBody>
                    <a:bodyPr/>
                    <a:lstStyle/>
                    <a:p>
                      <a:pPr algn="ctr"/>
                      <a:r>
                        <a:rPr lang="es-PE" sz="2400" dirty="0"/>
                        <a:t>Caballo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14651353"/>
                  </a:ext>
                </a:extLst>
              </a:tr>
              <a:tr h="1500975">
                <a:tc>
                  <a:txBody>
                    <a:bodyPr/>
                    <a:lstStyle/>
                    <a:p>
                      <a:pPr marL="384048" lvl="1" indent="-182880" eaLnBrk="1" fontAlgn="auto" hangingPunct="1">
                        <a:defRPr/>
                      </a:pPr>
                      <a:r>
                        <a:rPr lang="es-PE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color</a:t>
                      </a:r>
                    </a:p>
                    <a:p>
                      <a:pPr marL="384048" lvl="1" indent="-182880" eaLnBrk="1" fontAlgn="auto" hangingPunct="1">
                        <a:defRPr/>
                      </a:pPr>
                      <a:r>
                        <a:rPr lang="es-PE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raza</a:t>
                      </a:r>
                    </a:p>
                    <a:p>
                      <a:pPr marL="384048" lvl="1" indent="-182880" eaLnBrk="1" fontAlgn="auto" hangingPunct="1">
                        <a:defRPr/>
                      </a:pPr>
                      <a:r>
                        <a:rPr lang="es-PE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tipo:</a:t>
                      </a:r>
                    </a:p>
                    <a:p>
                      <a:pPr marL="384048" lvl="1" indent="-182880" eaLnBrk="1" fontAlgn="auto" hangingPunct="1">
                        <a:defRPr/>
                      </a:pPr>
                      <a:r>
                        <a:rPr lang="es-PE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tamaño</a:t>
                      </a:r>
                    </a:p>
                    <a:p>
                      <a:pPr marL="384048" lvl="1" indent="-182880" eaLnBrk="1" fontAlgn="auto" hangingPunct="1">
                        <a:defRPr/>
                      </a:pPr>
                      <a:r>
                        <a:rPr lang="es-PE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Sexo</a:t>
                      </a:r>
                    </a:p>
                    <a:p>
                      <a:pPr marL="384048" lvl="1" indent="-182880" eaLnBrk="1" fontAlgn="auto" hangingPunct="1">
                        <a:defRPr/>
                      </a:pPr>
                      <a:r>
                        <a:rPr lang="es-PE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velocidad Max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40999529"/>
                  </a:ext>
                </a:extLst>
              </a:tr>
              <a:tr h="962147">
                <a:tc>
                  <a:txBody>
                    <a:bodyPr/>
                    <a:lstStyle/>
                    <a:p>
                      <a:r>
                        <a:rPr lang="es-PE" sz="1800" dirty="0"/>
                        <a:t>   </a:t>
                      </a:r>
                      <a:r>
                        <a:rPr lang="es-PE" sz="1800" b="1" dirty="0"/>
                        <a:t>correr()</a:t>
                      </a:r>
                    </a:p>
                    <a:p>
                      <a:r>
                        <a:rPr lang="es-PE" sz="1800" b="1" dirty="0"/>
                        <a:t>   saltar()</a:t>
                      </a:r>
                    </a:p>
                    <a:p>
                      <a:r>
                        <a:rPr lang="es-PE" sz="1800" b="1" dirty="0"/>
                        <a:t>   parar()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62170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92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510152" y="-53061"/>
            <a:ext cx="7543800" cy="1087438"/>
          </a:xfrm>
        </p:spPr>
        <p:txBody>
          <a:bodyPr/>
          <a:lstStyle/>
          <a:p>
            <a:pPr>
              <a:defRPr/>
            </a:pPr>
            <a:r>
              <a:rPr lang="es-PE" dirty="0"/>
              <a:t>2. Clase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4294967295"/>
          </p:nvPr>
        </p:nvSpPr>
        <p:spPr>
          <a:xfrm>
            <a:off x="0" y="2436813"/>
            <a:ext cx="4370522" cy="1901825"/>
          </a:xfrm>
        </p:spPr>
        <p:txBody>
          <a:bodyPr rtlCol="0">
            <a:normAutofit/>
          </a:bodyPr>
          <a:lstStyle/>
          <a:p>
            <a:pPr eaLnBrk="1" fontAlgn="auto" hangingPunct="1">
              <a:buFont typeface="Wingdings" panose="05000000000000000000" pitchFamily="2" charset="2"/>
              <a:buChar char="ü"/>
              <a:defRPr/>
            </a:pPr>
            <a:r>
              <a:rPr lang="es-ES_tradnl" sz="2800" dirty="0">
                <a:solidFill>
                  <a:srgbClr val="FF0000"/>
                </a:solidFill>
              </a:rPr>
              <a:t>Clase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 la representación abstracta, </a:t>
            </a:r>
            <a:r>
              <a:rPr lang="es-ES_tradnl" sz="2800" dirty="0">
                <a:solidFill>
                  <a:srgbClr val="FF0000"/>
                </a:solidFill>
              </a:rPr>
              <a:t>general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uno o más objetos.</a:t>
            </a:r>
          </a:p>
          <a:p>
            <a:pPr marL="68580" indent="-68580"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63486" y="2436813"/>
            <a:ext cx="4246562" cy="290671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ásico de Office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6477</TotalTime>
  <Words>837</Words>
  <Application>Microsoft Office PowerPoint</Application>
  <PresentationFormat>Presentación en pantalla (4:3)</PresentationFormat>
  <Paragraphs>164</Paragraphs>
  <Slides>25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Arial</vt:lpstr>
      <vt:lpstr>Calibri</vt:lpstr>
      <vt:lpstr>Courier New</vt:lpstr>
      <vt:lpstr>Times New Roman</vt:lpstr>
      <vt:lpstr>Wingdings</vt:lpstr>
      <vt:lpstr>Tema de Office</vt:lpstr>
      <vt:lpstr>Clases y Objetos </vt:lpstr>
      <vt:lpstr>LOGRO DE LA UNIDAD 1</vt:lpstr>
      <vt:lpstr>AGENDA</vt:lpstr>
      <vt:lpstr>1. Programación Orientada a Objetos</vt:lpstr>
      <vt:lpstr>1.1 Programación Orientada a Objetos</vt:lpstr>
      <vt:lpstr>Presentación de PowerPoint</vt:lpstr>
      <vt:lpstr>Objetos - Agrupados</vt:lpstr>
      <vt:lpstr>Presentación de PowerPoint</vt:lpstr>
      <vt:lpstr>2. Clase</vt:lpstr>
      <vt:lpstr>Clase</vt:lpstr>
      <vt:lpstr>Presentación de PowerPoint</vt:lpstr>
      <vt:lpstr>Presentación de PowerPoint</vt:lpstr>
      <vt:lpstr>2.1 Objeto</vt:lpstr>
      <vt:lpstr>2.2 Clase y Objeto</vt:lpstr>
      <vt:lpstr>Presentación de PowerPoint</vt:lpstr>
      <vt:lpstr>Presentación de PowerPoint</vt:lpstr>
      <vt:lpstr>Presentación de PowerPoint</vt:lpstr>
      <vt:lpstr>Presentación de PowerPoint</vt:lpstr>
      <vt:lpstr>2.3 Una Clase en código Ruby</vt:lpstr>
      <vt:lpstr>Y como se crean objetos en lenguaje Ruby?</vt:lpstr>
      <vt:lpstr>3. Terminología Básica</vt:lpstr>
      <vt:lpstr>4. Encapsulamiento</vt:lpstr>
      <vt:lpstr>4.1 Encapsulamiento</vt:lpstr>
      <vt:lpstr>5. Ventajas de la programación orientada a objetos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Analu</dc:creator>
  <cp:lastModifiedBy>PCISCFLO (FLORES ORIHUELA, CARLOS ALBERTO)</cp:lastModifiedBy>
  <cp:revision>218</cp:revision>
  <dcterms:created xsi:type="dcterms:W3CDTF">2013-09-03T17:21:04Z</dcterms:created>
  <dcterms:modified xsi:type="dcterms:W3CDTF">2020-10-10T22:09:57Z</dcterms:modified>
</cp:coreProperties>
</file>